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9"/>
  </p:notesMasterIdLst>
  <p:sldIdLst>
    <p:sldId id="256" r:id="rId2"/>
    <p:sldId id="297" r:id="rId3"/>
    <p:sldId id="298" r:id="rId4"/>
    <p:sldId id="299" r:id="rId5"/>
    <p:sldId id="301" r:id="rId6"/>
    <p:sldId id="291" r:id="rId7"/>
    <p:sldId id="314" r:id="rId8"/>
    <p:sldId id="303" r:id="rId9"/>
    <p:sldId id="302" r:id="rId10"/>
    <p:sldId id="304" r:id="rId11"/>
    <p:sldId id="315" r:id="rId12"/>
    <p:sldId id="295" r:id="rId13"/>
    <p:sldId id="333" r:id="rId14"/>
    <p:sldId id="334" r:id="rId15"/>
    <p:sldId id="335" r:id="rId16"/>
    <p:sldId id="325" r:id="rId17"/>
    <p:sldId id="326" r:id="rId18"/>
    <p:sldId id="327" r:id="rId19"/>
    <p:sldId id="328" r:id="rId20"/>
    <p:sldId id="309" r:id="rId21"/>
    <p:sldId id="319" r:id="rId22"/>
    <p:sldId id="320" r:id="rId23"/>
    <p:sldId id="321" r:id="rId24"/>
    <p:sldId id="331" r:id="rId25"/>
    <p:sldId id="332" r:id="rId26"/>
    <p:sldId id="305" r:id="rId27"/>
    <p:sldId id="31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98"/>
    <p:restoredTop sz="95620"/>
  </p:normalViewPr>
  <p:slideViewPr>
    <p:cSldViewPr snapToGrid="0">
      <p:cViewPr>
        <p:scale>
          <a:sx n="110" d="100"/>
          <a:sy n="110" d="100"/>
        </p:scale>
        <p:origin x="3000"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mihai/Desktop/Caltech/SupernormalStimuli/warmth%20and%20competence/data%20Pavlovia/_all_subjec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ihai/Desktop/Caltech/SupernormalStimuli/warmth%20and%20competence/data%20Pavlovia/_all_subjec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all_training!$D$1:$F$1</c:f>
              <c:strCache>
                <c:ptCount val="3"/>
                <c:pt idx="0">
                  <c:v>S-</c:v>
                </c:pt>
                <c:pt idx="1">
                  <c:v>SN</c:v>
                </c:pt>
                <c:pt idx="2">
                  <c:v>S+</c:v>
                </c:pt>
              </c:strCache>
            </c:strRef>
          </c:cat>
          <c:val>
            <c:numRef>
              <c:f>all_training!$D$2:$F$2</c:f>
              <c:numCache>
                <c:formatCode>General</c:formatCode>
                <c:ptCount val="3"/>
                <c:pt idx="0">
                  <c:v>175</c:v>
                </c:pt>
                <c:pt idx="1">
                  <c:v>180</c:v>
                </c:pt>
                <c:pt idx="2">
                  <c:v>172</c:v>
                </c:pt>
              </c:numCache>
            </c:numRef>
          </c:val>
          <c:extLst>
            <c:ext xmlns:c16="http://schemas.microsoft.com/office/drawing/2014/chart" uri="{C3380CC4-5D6E-409C-BE32-E72D297353CC}">
              <c16:uniqueId val="{00000000-AD2A-334F-9D0F-540DF131E4C8}"/>
            </c:ext>
          </c:extLst>
        </c:ser>
        <c:dLbls>
          <c:showLegendKey val="0"/>
          <c:showVal val="0"/>
          <c:showCatName val="0"/>
          <c:showSerName val="0"/>
          <c:showPercent val="0"/>
          <c:showBubbleSize val="0"/>
        </c:dLbls>
        <c:gapWidth val="219"/>
        <c:overlap val="-27"/>
        <c:axId val="1933463151"/>
        <c:axId val="1933463983"/>
      </c:barChart>
      <c:catAx>
        <c:axId val="19334631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33463983"/>
        <c:crosses val="autoZero"/>
        <c:auto val="1"/>
        <c:lblAlgn val="ctr"/>
        <c:lblOffset val="100"/>
        <c:noMultiLvlLbl val="0"/>
      </c:catAx>
      <c:valAx>
        <c:axId val="1933463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33463151"/>
        <c:crosses val="autoZero"/>
        <c:crossBetween val="between"/>
      </c:valAx>
      <c:spPr>
        <a:noFill/>
        <a:ln>
          <a:noFill/>
        </a:ln>
        <a:effectLst/>
      </c:spPr>
    </c:plotArea>
    <c:plotVisOnly val="1"/>
    <c:dispBlanksAs val="gap"/>
    <c:showDLblsOverMax val="0"/>
  </c:chart>
  <c:spPr>
    <a:noFill/>
    <a:ln>
      <a:noFill/>
    </a:ln>
    <a:effectLst/>
  </c:spPr>
  <c:txPr>
    <a:bodyPr/>
    <a:lstStyle/>
    <a:p>
      <a:pPr>
        <a:defRPr sz="1200">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cat>
            <c:strRef>
              <c:f>all_testing!$A$1:$C$1</c:f>
              <c:strCache>
                <c:ptCount val="3"/>
                <c:pt idx="0">
                  <c:v>S-</c:v>
                </c:pt>
                <c:pt idx="1">
                  <c:v>SN</c:v>
                </c:pt>
                <c:pt idx="2">
                  <c:v>S+</c:v>
                </c:pt>
              </c:strCache>
            </c:strRef>
          </c:cat>
          <c:val>
            <c:numRef>
              <c:f>all_testing!$A$2:$C$2</c:f>
              <c:numCache>
                <c:formatCode>General</c:formatCode>
                <c:ptCount val="3"/>
                <c:pt idx="0">
                  <c:v>236</c:v>
                </c:pt>
                <c:pt idx="1">
                  <c:v>266</c:v>
                </c:pt>
                <c:pt idx="2">
                  <c:v>283</c:v>
                </c:pt>
              </c:numCache>
            </c:numRef>
          </c:val>
          <c:extLst>
            <c:ext xmlns:c16="http://schemas.microsoft.com/office/drawing/2014/chart" uri="{C3380CC4-5D6E-409C-BE32-E72D297353CC}">
              <c16:uniqueId val="{00000000-BE05-F749-83EA-2105C5877457}"/>
            </c:ext>
          </c:extLst>
        </c:ser>
        <c:dLbls>
          <c:showLegendKey val="0"/>
          <c:showVal val="0"/>
          <c:showCatName val="0"/>
          <c:showSerName val="0"/>
          <c:showPercent val="0"/>
          <c:showBubbleSize val="0"/>
        </c:dLbls>
        <c:gapWidth val="219"/>
        <c:overlap val="-27"/>
        <c:axId val="1958075743"/>
        <c:axId val="1958078655"/>
      </c:barChart>
      <c:catAx>
        <c:axId val="19580757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58078655"/>
        <c:crosses val="autoZero"/>
        <c:auto val="1"/>
        <c:lblAlgn val="ctr"/>
        <c:lblOffset val="100"/>
        <c:noMultiLvlLbl val="0"/>
      </c:catAx>
      <c:valAx>
        <c:axId val="195807865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958075743"/>
        <c:crosses val="autoZero"/>
        <c:crossBetween val="between"/>
      </c:valAx>
      <c:spPr>
        <a:noFill/>
        <a:ln>
          <a:noFill/>
        </a:ln>
        <a:effectLst/>
      </c:spPr>
    </c:plotArea>
    <c:plotVisOnly val="1"/>
    <c:dispBlanksAs val="gap"/>
    <c:showDLblsOverMax val="0"/>
  </c:chart>
  <c:spPr>
    <a:noFill/>
    <a:ln>
      <a:noFill/>
    </a:ln>
    <a:effectLst/>
  </c:spPr>
  <c:txPr>
    <a:bodyPr/>
    <a:lstStyle/>
    <a:p>
      <a:pPr>
        <a:defRPr sz="1400">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60E5BA-18E5-7446-9F28-56AAC792CA6A}" type="datetimeFigureOut">
              <a:rPr lang="en-US" smtClean="0"/>
              <a:t>3/18/23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02BCCA-597D-8147-88FF-2FD9C69D6E20}" type="slidenum">
              <a:rPr lang="en-US" smtClean="0"/>
              <a:t>‹#›</a:t>
            </a:fld>
            <a:endParaRPr lang="en-US"/>
          </a:p>
        </p:txBody>
      </p:sp>
    </p:spTree>
    <p:extLst>
      <p:ext uri="{BB962C8B-B14F-4D97-AF65-F5344CB8AC3E}">
        <p14:creationId xmlns:p14="http://schemas.microsoft.com/office/powerpoint/2010/main" val="1231992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E2E2E"/>
                </a:solidFill>
                <a:effectLst/>
                <a:latin typeface="ElsevierGulliver"/>
              </a:rPr>
              <a:t>Cuddy et al (2008):</a:t>
            </a:r>
          </a:p>
          <a:p>
            <a:r>
              <a:rPr lang="en-US" b="0" i="0" dirty="0">
                <a:solidFill>
                  <a:srgbClr val="2E2E2E"/>
                </a:solidFill>
                <a:effectLst/>
                <a:latin typeface="ElsevierGulliver"/>
              </a:rPr>
              <a:t>Fiske et al. (2007): People perceived as warm and competent elicit uniformly positive emotions and behavior, whereas those perceived as lacking warmth and competence elicit uniform negativity. People classified as high on one dimension and low on the other elicit predictable, ambivalent affective and behavioral reactions. These universal dimensions explain both interpersonal and intergroup social cognition.</a:t>
            </a:r>
          </a:p>
          <a:p>
            <a:r>
              <a:rPr lang="en-US" dirty="0"/>
              <a:t>Walker and Vetter (2016): Thus, the two dimensions communion (or trustworthiness/ warmth) and agency (or dominance/competence) seem to be especially important when characterizing individuals or social groups.</a:t>
            </a:r>
          </a:p>
        </p:txBody>
      </p:sp>
      <p:sp>
        <p:nvSpPr>
          <p:cNvPr id="4" name="Slide Number Placeholder 3"/>
          <p:cNvSpPr>
            <a:spLocks noGrp="1"/>
          </p:cNvSpPr>
          <p:nvPr>
            <p:ph type="sldNum" sz="quarter" idx="5"/>
          </p:nvPr>
        </p:nvSpPr>
        <p:spPr/>
        <p:txBody>
          <a:bodyPr/>
          <a:lstStyle/>
          <a:p>
            <a:fld id="{E902BCCA-597D-8147-88FF-2FD9C69D6E20}" type="slidenum">
              <a:rPr lang="en-US" smtClean="0"/>
              <a:t>4</a:t>
            </a:fld>
            <a:endParaRPr lang="en-US"/>
          </a:p>
        </p:txBody>
      </p:sp>
    </p:spTree>
    <p:extLst>
      <p:ext uri="{BB962C8B-B14F-4D97-AF65-F5344CB8AC3E}">
        <p14:creationId xmlns:p14="http://schemas.microsoft.com/office/powerpoint/2010/main" val="2500694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02BCCA-597D-8147-88FF-2FD9C69D6E20}" type="slidenum">
              <a:rPr lang="en-US" smtClean="0"/>
              <a:t>6</a:t>
            </a:fld>
            <a:endParaRPr lang="en-US"/>
          </a:p>
        </p:txBody>
      </p:sp>
    </p:spTree>
    <p:extLst>
      <p:ext uri="{BB962C8B-B14F-4D97-AF65-F5344CB8AC3E}">
        <p14:creationId xmlns:p14="http://schemas.microsoft.com/office/powerpoint/2010/main" val="202483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02BCCA-597D-8147-88FF-2FD9C69D6E20}" type="slidenum">
              <a:rPr lang="en-US" smtClean="0"/>
              <a:t>10</a:t>
            </a:fld>
            <a:endParaRPr lang="en-US"/>
          </a:p>
        </p:txBody>
      </p:sp>
    </p:spTree>
    <p:extLst>
      <p:ext uri="{BB962C8B-B14F-4D97-AF65-F5344CB8AC3E}">
        <p14:creationId xmlns:p14="http://schemas.microsoft.com/office/powerpoint/2010/main" val="11236363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1_Original.png</a:t>
            </a:r>
          </a:p>
        </p:txBody>
      </p:sp>
      <p:sp>
        <p:nvSpPr>
          <p:cNvPr id="4" name="Slide Number Placeholder 3"/>
          <p:cNvSpPr>
            <a:spLocks noGrp="1"/>
          </p:cNvSpPr>
          <p:nvPr>
            <p:ph type="sldNum" sz="quarter" idx="5"/>
          </p:nvPr>
        </p:nvSpPr>
        <p:spPr/>
        <p:txBody>
          <a:bodyPr/>
          <a:lstStyle/>
          <a:p>
            <a:fld id="{E902BCCA-597D-8147-88FF-2FD9C69D6E20}" type="slidenum">
              <a:rPr lang="en-US" smtClean="0"/>
              <a:t>12</a:t>
            </a:fld>
            <a:endParaRPr lang="en-US"/>
          </a:p>
        </p:txBody>
      </p:sp>
    </p:spTree>
    <p:extLst>
      <p:ext uri="{BB962C8B-B14F-4D97-AF65-F5344CB8AC3E}">
        <p14:creationId xmlns:p14="http://schemas.microsoft.com/office/powerpoint/2010/main" val="4273969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02BCCA-597D-8147-88FF-2FD9C69D6E20}" type="slidenum">
              <a:rPr lang="en-US" smtClean="0"/>
              <a:t>13</a:t>
            </a:fld>
            <a:endParaRPr lang="en-US"/>
          </a:p>
        </p:txBody>
      </p:sp>
    </p:spTree>
    <p:extLst>
      <p:ext uri="{BB962C8B-B14F-4D97-AF65-F5344CB8AC3E}">
        <p14:creationId xmlns:p14="http://schemas.microsoft.com/office/powerpoint/2010/main" val="811193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02BCCA-597D-8147-88FF-2FD9C69D6E20}" type="slidenum">
              <a:rPr lang="en-US" smtClean="0"/>
              <a:t>14</a:t>
            </a:fld>
            <a:endParaRPr lang="en-US"/>
          </a:p>
        </p:txBody>
      </p:sp>
    </p:spTree>
    <p:extLst>
      <p:ext uri="{BB962C8B-B14F-4D97-AF65-F5344CB8AC3E}">
        <p14:creationId xmlns:p14="http://schemas.microsoft.com/office/powerpoint/2010/main" val="2406691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02BCCA-597D-8147-88FF-2FD9C69D6E20}" type="slidenum">
              <a:rPr lang="en-US" smtClean="0"/>
              <a:t>15</a:t>
            </a:fld>
            <a:endParaRPr lang="en-US"/>
          </a:p>
        </p:txBody>
      </p:sp>
    </p:spTree>
    <p:extLst>
      <p:ext uri="{BB962C8B-B14F-4D97-AF65-F5344CB8AC3E}">
        <p14:creationId xmlns:p14="http://schemas.microsoft.com/office/powerpoint/2010/main" val="168054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6FE2E-F1AB-0D76-9054-3127F54B93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0A96E7-8156-4304-E12B-8843C66936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C610450-2C74-7532-FF89-FDB1B145BCC5}"/>
              </a:ext>
            </a:extLst>
          </p:cNvPr>
          <p:cNvSpPr>
            <a:spLocks noGrp="1"/>
          </p:cNvSpPr>
          <p:nvPr>
            <p:ph type="dt" sz="half" idx="10"/>
          </p:nvPr>
        </p:nvSpPr>
        <p:spPr/>
        <p:txBody>
          <a:bodyPr/>
          <a:lstStyle/>
          <a:p>
            <a:fld id="{BE10890C-7982-AE46-8B5F-BBA18ED5DC75}" type="datetime1">
              <a:rPr lang="en-US" smtClean="0"/>
              <a:t>3/18/23</a:t>
            </a:fld>
            <a:endParaRPr lang="en-US"/>
          </a:p>
        </p:txBody>
      </p:sp>
      <p:sp>
        <p:nvSpPr>
          <p:cNvPr id="5" name="Footer Placeholder 4">
            <a:extLst>
              <a:ext uri="{FF2B5EF4-FFF2-40B4-BE49-F238E27FC236}">
                <a16:creationId xmlns:a16="http://schemas.microsoft.com/office/drawing/2014/main" id="{0C6136AB-64BE-9909-A8CC-C5BDD7FC1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22311-293D-4D66-F1B3-F966D180EB6A}"/>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3742876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D1EEE-523F-6F52-99D1-B4C86FC0A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33E627-2F1A-013B-2422-A3CC2CF5DA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C3AFAA-28FD-2461-F049-D264AA949BBF}"/>
              </a:ext>
            </a:extLst>
          </p:cNvPr>
          <p:cNvSpPr>
            <a:spLocks noGrp="1"/>
          </p:cNvSpPr>
          <p:nvPr>
            <p:ph type="dt" sz="half" idx="10"/>
          </p:nvPr>
        </p:nvSpPr>
        <p:spPr/>
        <p:txBody>
          <a:bodyPr/>
          <a:lstStyle/>
          <a:p>
            <a:fld id="{C2C29251-5D1B-E24A-B668-414C226CA8B5}" type="datetime1">
              <a:rPr lang="en-US" smtClean="0"/>
              <a:t>3/18/23</a:t>
            </a:fld>
            <a:endParaRPr lang="en-US"/>
          </a:p>
        </p:txBody>
      </p:sp>
      <p:sp>
        <p:nvSpPr>
          <p:cNvPr id="5" name="Footer Placeholder 4">
            <a:extLst>
              <a:ext uri="{FF2B5EF4-FFF2-40B4-BE49-F238E27FC236}">
                <a16:creationId xmlns:a16="http://schemas.microsoft.com/office/drawing/2014/main" id="{DAB7CBC2-DA3A-0DF4-3934-0D04C3A9D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BC8F96-DEBB-3524-8D5F-18B89B373F1D}"/>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3007826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9AFFA7-4F58-A30F-9EAF-6A94C713AF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CF7DB6-BF9A-5120-EEEE-CCC4841923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CBBE2-C93A-45D3-4DC4-CF23BC316601}"/>
              </a:ext>
            </a:extLst>
          </p:cNvPr>
          <p:cNvSpPr>
            <a:spLocks noGrp="1"/>
          </p:cNvSpPr>
          <p:nvPr>
            <p:ph type="dt" sz="half" idx="10"/>
          </p:nvPr>
        </p:nvSpPr>
        <p:spPr/>
        <p:txBody>
          <a:bodyPr/>
          <a:lstStyle/>
          <a:p>
            <a:fld id="{57BFA490-8F5F-7344-9ADC-D045FF74360D}" type="datetime1">
              <a:rPr lang="en-US" smtClean="0"/>
              <a:t>3/18/23</a:t>
            </a:fld>
            <a:endParaRPr lang="en-US"/>
          </a:p>
        </p:txBody>
      </p:sp>
      <p:sp>
        <p:nvSpPr>
          <p:cNvPr id="5" name="Footer Placeholder 4">
            <a:extLst>
              <a:ext uri="{FF2B5EF4-FFF2-40B4-BE49-F238E27FC236}">
                <a16:creationId xmlns:a16="http://schemas.microsoft.com/office/drawing/2014/main" id="{37C86B53-EF58-18EE-863D-6CF0AD31D2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E0245C-38A5-32CD-D469-ADB4756AA016}"/>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391850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9A007-0820-7ECF-1676-6204F31000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0DBE1E-8D0F-6BDB-1681-807C366B72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636591-D5FC-5698-C780-72EE4595A8D8}"/>
              </a:ext>
            </a:extLst>
          </p:cNvPr>
          <p:cNvSpPr>
            <a:spLocks noGrp="1"/>
          </p:cNvSpPr>
          <p:nvPr>
            <p:ph type="dt" sz="half" idx="10"/>
          </p:nvPr>
        </p:nvSpPr>
        <p:spPr/>
        <p:txBody>
          <a:bodyPr/>
          <a:lstStyle/>
          <a:p>
            <a:fld id="{DFEA575E-F80C-2E45-97B8-6C65086783ED}" type="datetime1">
              <a:rPr lang="en-US" smtClean="0"/>
              <a:t>3/18/23</a:t>
            </a:fld>
            <a:endParaRPr lang="en-US"/>
          </a:p>
        </p:txBody>
      </p:sp>
      <p:sp>
        <p:nvSpPr>
          <p:cNvPr id="5" name="Footer Placeholder 4">
            <a:extLst>
              <a:ext uri="{FF2B5EF4-FFF2-40B4-BE49-F238E27FC236}">
                <a16:creationId xmlns:a16="http://schemas.microsoft.com/office/drawing/2014/main" id="{0428B718-D92F-D39A-B78D-026C7F3BD3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1A7A35-D455-5497-6B26-B20030F5301A}"/>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2316490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83C6E-C167-6505-F4BD-9E702356FB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DF6FB66-B0F3-667B-3B6B-E32F3BC16C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2D35DD-3CAF-7D18-B559-23CBBD2130C4}"/>
              </a:ext>
            </a:extLst>
          </p:cNvPr>
          <p:cNvSpPr>
            <a:spLocks noGrp="1"/>
          </p:cNvSpPr>
          <p:nvPr>
            <p:ph type="dt" sz="half" idx="10"/>
          </p:nvPr>
        </p:nvSpPr>
        <p:spPr/>
        <p:txBody>
          <a:bodyPr/>
          <a:lstStyle/>
          <a:p>
            <a:fld id="{8625F85A-EB10-9647-9495-95404E6BFC24}" type="datetime1">
              <a:rPr lang="en-US" smtClean="0"/>
              <a:t>3/18/23</a:t>
            </a:fld>
            <a:endParaRPr lang="en-US"/>
          </a:p>
        </p:txBody>
      </p:sp>
      <p:sp>
        <p:nvSpPr>
          <p:cNvPr id="5" name="Footer Placeholder 4">
            <a:extLst>
              <a:ext uri="{FF2B5EF4-FFF2-40B4-BE49-F238E27FC236}">
                <a16:creationId xmlns:a16="http://schemas.microsoft.com/office/drawing/2014/main" id="{F55A3AC1-0D95-56CC-638A-6E8C8D0A3B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DBB29D-7F0B-1B58-3E53-1C2514C99F4C}"/>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36443555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7D446-159F-8586-957D-EC70268E98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D82D5-B835-8424-7998-1A9699FE48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AB5C01-D787-F474-6135-BA0994A507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48DC71-CC9B-DA65-879A-65FEFA9EF26A}"/>
              </a:ext>
            </a:extLst>
          </p:cNvPr>
          <p:cNvSpPr>
            <a:spLocks noGrp="1"/>
          </p:cNvSpPr>
          <p:nvPr>
            <p:ph type="dt" sz="half" idx="10"/>
          </p:nvPr>
        </p:nvSpPr>
        <p:spPr/>
        <p:txBody>
          <a:bodyPr/>
          <a:lstStyle/>
          <a:p>
            <a:fld id="{91B7A857-EEAC-D647-A089-9AAF16E20A83}" type="datetime1">
              <a:rPr lang="en-US" smtClean="0"/>
              <a:t>3/18/23</a:t>
            </a:fld>
            <a:endParaRPr lang="en-US"/>
          </a:p>
        </p:txBody>
      </p:sp>
      <p:sp>
        <p:nvSpPr>
          <p:cNvPr id="6" name="Footer Placeholder 5">
            <a:extLst>
              <a:ext uri="{FF2B5EF4-FFF2-40B4-BE49-F238E27FC236}">
                <a16:creationId xmlns:a16="http://schemas.microsoft.com/office/drawing/2014/main" id="{6EE574F6-D8D8-5362-28EF-763335689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DED396-4075-8606-4AC8-1EEA65F1A6B0}"/>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871539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D2EFB-67B6-F339-E550-E944A5F16C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083B8A-1EDE-4F55-BA09-7388FCAA74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824DF3-8167-F13D-5351-4A0FA8758E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2CD5085-63CC-C34B-09EF-685BC09689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3F05-F39C-E673-FD67-86D2A8D2FF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E066F1-EB2E-75FE-9F5F-B0BAA433C0D2}"/>
              </a:ext>
            </a:extLst>
          </p:cNvPr>
          <p:cNvSpPr>
            <a:spLocks noGrp="1"/>
          </p:cNvSpPr>
          <p:nvPr>
            <p:ph type="dt" sz="half" idx="10"/>
          </p:nvPr>
        </p:nvSpPr>
        <p:spPr/>
        <p:txBody>
          <a:bodyPr/>
          <a:lstStyle/>
          <a:p>
            <a:fld id="{134936CB-F3FF-0842-81E9-4E6487BA6AB4}" type="datetime1">
              <a:rPr lang="en-US" smtClean="0"/>
              <a:t>3/18/23</a:t>
            </a:fld>
            <a:endParaRPr lang="en-US"/>
          </a:p>
        </p:txBody>
      </p:sp>
      <p:sp>
        <p:nvSpPr>
          <p:cNvPr id="8" name="Footer Placeholder 7">
            <a:extLst>
              <a:ext uri="{FF2B5EF4-FFF2-40B4-BE49-F238E27FC236}">
                <a16:creationId xmlns:a16="http://schemas.microsoft.com/office/drawing/2014/main" id="{A5FB51DE-4BA4-F368-A09E-C6E1D79CE6A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396A7-8F1A-4794-DF8A-AB7F9A0CF07A}"/>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3999429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DD46-8DC4-B12C-88D0-F554279F1A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495835D-957A-2FD5-C843-18F425F09623}"/>
              </a:ext>
            </a:extLst>
          </p:cNvPr>
          <p:cNvSpPr>
            <a:spLocks noGrp="1"/>
          </p:cNvSpPr>
          <p:nvPr>
            <p:ph type="dt" sz="half" idx="10"/>
          </p:nvPr>
        </p:nvSpPr>
        <p:spPr/>
        <p:txBody>
          <a:bodyPr/>
          <a:lstStyle/>
          <a:p>
            <a:fld id="{37AA3857-71C2-9046-BEF9-17C5CE6F6C1B}" type="datetime1">
              <a:rPr lang="en-US" smtClean="0"/>
              <a:t>3/18/23</a:t>
            </a:fld>
            <a:endParaRPr lang="en-US"/>
          </a:p>
        </p:txBody>
      </p:sp>
      <p:sp>
        <p:nvSpPr>
          <p:cNvPr id="4" name="Footer Placeholder 3">
            <a:extLst>
              <a:ext uri="{FF2B5EF4-FFF2-40B4-BE49-F238E27FC236}">
                <a16:creationId xmlns:a16="http://schemas.microsoft.com/office/drawing/2014/main" id="{60F940C2-CB98-8B0F-2FB8-7E35DD7EAD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253FF2A-BC75-FAA1-F1F3-97DD39216BDC}"/>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288280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E2A0A4-068F-A717-F6FC-B3337D7E0D2F}"/>
              </a:ext>
            </a:extLst>
          </p:cNvPr>
          <p:cNvSpPr>
            <a:spLocks noGrp="1"/>
          </p:cNvSpPr>
          <p:nvPr>
            <p:ph type="dt" sz="half" idx="10"/>
          </p:nvPr>
        </p:nvSpPr>
        <p:spPr/>
        <p:txBody>
          <a:bodyPr/>
          <a:lstStyle/>
          <a:p>
            <a:fld id="{5D3527FA-79CC-2044-BDC2-30642FA0E228}" type="datetime1">
              <a:rPr lang="en-US" smtClean="0"/>
              <a:t>3/18/23</a:t>
            </a:fld>
            <a:endParaRPr lang="en-US"/>
          </a:p>
        </p:txBody>
      </p:sp>
      <p:sp>
        <p:nvSpPr>
          <p:cNvPr id="3" name="Footer Placeholder 2">
            <a:extLst>
              <a:ext uri="{FF2B5EF4-FFF2-40B4-BE49-F238E27FC236}">
                <a16:creationId xmlns:a16="http://schemas.microsoft.com/office/drawing/2014/main" id="{D6C973E0-E845-BD2C-221B-1BB71CFDC9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DF9293-3B85-DE39-11A7-E0472540878D}"/>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1901118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B1A3-DBC4-78C5-0034-A2498F45C7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C6C8F5-DAE1-1A09-36CB-52E5450E92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93EF0D-4B4F-0F70-ACC3-E2ADB0E5B1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7A1695-8A59-2DA4-B907-30F264381365}"/>
              </a:ext>
            </a:extLst>
          </p:cNvPr>
          <p:cNvSpPr>
            <a:spLocks noGrp="1"/>
          </p:cNvSpPr>
          <p:nvPr>
            <p:ph type="dt" sz="half" idx="10"/>
          </p:nvPr>
        </p:nvSpPr>
        <p:spPr/>
        <p:txBody>
          <a:bodyPr/>
          <a:lstStyle/>
          <a:p>
            <a:fld id="{87DEE220-280F-AE4D-BB0F-F7203518A8E7}" type="datetime1">
              <a:rPr lang="en-US" smtClean="0"/>
              <a:t>3/18/23</a:t>
            </a:fld>
            <a:endParaRPr lang="en-US"/>
          </a:p>
        </p:txBody>
      </p:sp>
      <p:sp>
        <p:nvSpPr>
          <p:cNvPr id="6" name="Footer Placeholder 5">
            <a:extLst>
              <a:ext uri="{FF2B5EF4-FFF2-40B4-BE49-F238E27FC236}">
                <a16:creationId xmlns:a16="http://schemas.microsoft.com/office/drawing/2014/main" id="{F9144094-2460-966B-616E-A6F2D3B649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B85E87-908A-B07B-CAE1-56493AFCEADF}"/>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4017285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7B55B-240E-5672-9AF5-F17C029719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F5EEF4-97F8-314C-15CC-C0408D62C2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63DAF9-F70C-BEFD-E630-518242AF83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C0BEC2-3775-1A6A-F891-62E32F1C02F3}"/>
              </a:ext>
            </a:extLst>
          </p:cNvPr>
          <p:cNvSpPr>
            <a:spLocks noGrp="1"/>
          </p:cNvSpPr>
          <p:nvPr>
            <p:ph type="dt" sz="half" idx="10"/>
          </p:nvPr>
        </p:nvSpPr>
        <p:spPr/>
        <p:txBody>
          <a:bodyPr/>
          <a:lstStyle/>
          <a:p>
            <a:fld id="{3353CA0E-6BF4-5C41-A17C-F7268F67D0F1}" type="datetime1">
              <a:rPr lang="en-US" smtClean="0"/>
              <a:t>3/18/23</a:t>
            </a:fld>
            <a:endParaRPr lang="en-US"/>
          </a:p>
        </p:txBody>
      </p:sp>
      <p:sp>
        <p:nvSpPr>
          <p:cNvPr id="6" name="Footer Placeholder 5">
            <a:extLst>
              <a:ext uri="{FF2B5EF4-FFF2-40B4-BE49-F238E27FC236}">
                <a16:creationId xmlns:a16="http://schemas.microsoft.com/office/drawing/2014/main" id="{51D3660E-566D-30E3-CE10-3FCA0ECCD7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3A70F9-F71C-108A-9637-955C7F5CAABF}"/>
              </a:ext>
            </a:extLst>
          </p:cNvPr>
          <p:cNvSpPr>
            <a:spLocks noGrp="1"/>
          </p:cNvSpPr>
          <p:nvPr>
            <p:ph type="sldNum" sz="quarter" idx="12"/>
          </p:nvPr>
        </p:nvSpPr>
        <p:spPr/>
        <p:txBody>
          <a:bodyPr/>
          <a:lstStyle/>
          <a:p>
            <a:fld id="{51CEAAB7-0A54-EC46-B096-84264B42CA3A}" type="slidenum">
              <a:rPr lang="en-US" smtClean="0"/>
              <a:t>‹#›</a:t>
            </a:fld>
            <a:endParaRPr lang="en-US"/>
          </a:p>
        </p:txBody>
      </p:sp>
    </p:spTree>
    <p:extLst>
      <p:ext uri="{BB962C8B-B14F-4D97-AF65-F5344CB8AC3E}">
        <p14:creationId xmlns:p14="http://schemas.microsoft.com/office/powerpoint/2010/main" val="764976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46DBB1-45B4-8C6A-C7E3-788417D782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2B1BC1-65B8-76B6-FD4F-9DB0D9E2BF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0656A-A38F-A599-CDED-BA9E4CD667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327B3-7871-6A42-BB31-F3C9D846216E}" type="datetime1">
              <a:rPr lang="en-US" smtClean="0"/>
              <a:t>3/18/23</a:t>
            </a:fld>
            <a:endParaRPr lang="en-US"/>
          </a:p>
        </p:txBody>
      </p:sp>
      <p:sp>
        <p:nvSpPr>
          <p:cNvPr id="5" name="Footer Placeholder 4">
            <a:extLst>
              <a:ext uri="{FF2B5EF4-FFF2-40B4-BE49-F238E27FC236}">
                <a16:creationId xmlns:a16="http://schemas.microsoft.com/office/drawing/2014/main" id="{0DCE54A0-6618-A81E-A2F1-38494F4A30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2C68F6-C47F-8227-9CCA-382BB48521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CEAAB7-0A54-EC46-B096-84264B42CA3A}" type="slidenum">
              <a:rPr lang="en-US" smtClean="0"/>
              <a:t>‹#›</a:t>
            </a:fld>
            <a:endParaRPr lang="en-US"/>
          </a:p>
        </p:txBody>
      </p:sp>
    </p:spTree>
    <p:extLst>
      <p:ext uri="{BB962C8B-B14F-4D97-AF65-F5344CB8AC3E}">
        <p14:creationId xmlns:p14="http://schemas.microsoft.com/office/powerpoint/2010/main" val="3723737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9.tif"/><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42.tif"/><Relationship Id="rId5" Type="http://schemas.openxmlformats.org/officeDocument/2006/relationships/image" Target="../media/image22.png"/><Relationship Id="rId10" Type="http://schemas.openxmlformats.org/officeDocument/2006/relationships/image" Target="../media/image41.tif"/><Relationship Id="rId4" Type="http://schemas.openxmlformats.org/officeDocument/2006/relationships/image" Target="../media/image38.png"/><Relationship Id="rId9" Type="http://schemas.openxmlformats.org/officeDocument/2006/relationships/image" Target="../media/image40.tif"/></Relationships>
</file>

<file path=ppt/slides/_rels/slide17.xml.rels><?xml version="1.0" encoding="UTF-8" standalone="yes"?>
<Relationships xmlns="http://schemas.openxmlformats.org/package/2006/relationships"><Relationship Id="rId8" Type="http://schemas.openxmlformats.org/officeDocument/2006/relationships/image" Target="../media/image43.tif"/><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46.tif"/><Relationship Id="rId5" Type="http://schemas.openxmlformats.org/officeDocument/2006/relationships/image" Target="../media/image22.png"/><Relationship Id="rId10" Type="http://schemas.openxmlformats.org/officeDocument/2006/relationships/image" Target="../media/image45.tif"/><Relationship Id="rId4" Type="http://schemas.openxmlformats.org/officeDocument/2006/relationships/image" Target="../media/image38.png"/><Relationship Id="rId9" Type="http://schemas.openxmlformats.org/officeDocument/2006/relationships/image" Target="../media/image44.tif"/></Relationships>
</file>

<file path=ppt/slides/_rels/slide18.xml.rels><?xml version="1.0" encoding="UTF-8" standalone="yes"?>
<Relationships xmlns="http://schemas.openxmlformats.org/package/2006/relationships"><Relationship Id="rId8" Type="http://schemas.openxmlformats.org/officeDocument/2006/relationships/image" Target="../media/image47.tif"/><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50.tif"/><Relationship Id="rId5" Type="http://schemas.openxmlformats.org/officeDocument/2006/relationships/image" Target="../media/image22.png"/><Relationship Id="rId10" Type="http://schemas.openxmlformats.org/officeDocument/2006/relationships/image" Target="../media/image49.tif"/><Relationship Id="rId4" Type="http://schemas.openxmlformats.org/officeDocument/2006/relationships/image" Target="../media/image38.png"/><Relationship Id="rId9" Type="http://schemas.openxmlformats.org/officeDocument/2006/relationships/image" Target="../media/image48.tif"/></Relationships>
</file>

<file path=ppt/slides/_rels/slide19.xml.rels><?xml version="1.0" encoding="UTF-8" standalone="yes"?>
<Relationships xmlns="http://schemas.openxmlformats.org/package/2006/relationships"><Relationship Id="rId8" Type="http://schemas.openxmlformats.org/officeDocument/2006/relationships/image" Target="../media/image51.tif"/><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54.tif"/><Relationship Id="rId5" Type="http://schemas.openxmlformats.org/officeDocument/2006/relationships/image" Target="../media/image22.png"/><Relationship Id="rId10" Type="http://schemas.openxmlformats.org/officeDocument/2006/relationships/image" Target="../media/image53.tif"/><Relationship Id="rId4" Type="http://schemas.openxmlformats.org/officeDocument/2006/relationships/image" Target="../media/image38.png"/><Relationship Id="rId9" Type="http://schemas.openxmlformats.org/officeDocument/2006/relationships/image" Target="../media/image52.ti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9.tif"/><Relationship Id="rId3" Type="http://schemas.openxmlformats.org/officeDocument/2006/relationships/image" Target="../media/image37.png"/><Relationship Id="rId7" Type="http://schemas.openxmlformats.org/officeDocument/2006/relationships/image" Target="../media/image58.tif"/><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7.tif"/><Relationship Id="rId11" Type="http://schemas.openxmlformats.org/officeDocument/2006/relationships/image" Target="../media/image24.png"/><Relationship Id="rId5" Type="http://schemas.openxmlformats.org/officeDocument/2006/relationships/image" Target="../media/image56.tif"/><Relationship Id="rId10" Type="http://schemas.openxmlformats.org/officeDocument/2006/relationships/image" Target="../media/image23.png"/><Relationship Id="rId4" Type="http://schemas.openxmlformats.org/officeDocument/2006/relationships/image" Target="../media/image55.pn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image" Target="../media/image60.tif"/><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63.tif"/><Relationship Id="rId5" Type="http://schemas.openxmlformats.org/officeDocument/2006/relationships/image" Target="../media/image22.png"/><Relationship Id="rId10" Type="http://schemas.openxmlformats.org/officeDocument/2006/relationships/image" Target="../media/image62.tif"/><Relationship Id="rId4" Type="http://schemas.openxmlformats.org/officeDocument/2006/relationships/image" Target="../media/image55.png"/><Relationship Id="rId9" Type="http://schemas.openxmlformats.org/officeDocument/2006/relationships/image" Target="../media/image61.tif"/></Relationships>
</file>

<file path=ppt/slides/_rels/slide22.xml.rels><?xml version="1.0" encoding="UTF-8" standalone="yes"?>
<Relationships xmlns="http://schemas.openxmlformats.org/package/2006/relationships"><Relationship Id="rId8" Type="http://schemas.openxmlformats.org/officeDocument/2006/relationships/image" Target="../media/image64.tif"/><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67.tif"/><Relationship Id="rId5" Type="http://schemas.openxmlformats.org/officeDocument/2006/relationships/image" Target="../media/image22.png"/><Relationship Id="rId10" Type="http://schemas.openxmlformats.org/officeDocument/2006/relationships/image" Target="../media/image66.tif"/><Relationship Id="rId4" Type="http://schemas.openxmlformats.org/officeDocument/2006/relationships/image" Target="../media/image55.png"/><Relationship Id="rId9" Type="http://schemas.openxmlformats.org/officeDocument/2006/relationships/image" Target="../media/image65.tif"/></Relationships>
</file>

<file path=ppt/slides/_rels/slide23.xml.rels><?xml version="1.0" encoding="UTF-8" standalone="yes"?>
<Relationships xmlns="http://schemas.openxmlformats.org/package/2006/relationships"><Relationship Id="rId8" Type="http://schemas.openxmlformats.org/officeDocument/2006/relationships/image" Target="../media/image68.tif"/><Relationship Id="rId3" Type="http://schemas.openxmlformats.org/officeDocument/2006/relationships/image" Target="../media/image37.png"/><Relationship Id="rId7"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71.tif"/><Relationship Id="rId5" Type="http://schemas.openxmlformats.org/officeDocument/2006/relationships/image" Target="../media/image22.png"/><Relationship Id="rId10" Type="http://schemas.openxmlformats.org/officeDocument/2006/relationships/image" Target="../media/image70.tif"/><Relationship Id="rId4" Type="http://schemas.openxmlformats.org/officeDocument/2006/relationships/image" Target="../media/image55.png"/><Relationship Id="rId9" Type="http://schemas.openxmlformats.org/officeDocument/2006/relationships/image" Target="../media/image69.tif"/></Relationships>
</file>

<file path=ppt/slides/_rels/slide2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7.png"/><Relationship Id="rId7" Type="http://schemas.openxmlformats.org/officeDocument/2006/relationships/image" Target="../media/image74.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37.png"/><Relationship Id="rId7" Type="http://schemas.openxmlformats.org/officeDocument/2006/relationships/image" Target="../media/image78.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onlinelibrary.wiley.com/doi/full/10.1111/puar.13217" TargetMode="External"/><Relationship Id="rId3" Type="http://schemas.openxmlformats.org/officeDocument/2006/relationships/hyperlink" Target="https://doi.org/10.1016/S0065-2601(07)00002-0" TargetMode="External"/><Relationship Id="rId7" Type="http://schemas.openxmlformats.org/officeDocument/2006/relationships/hyperlink" Target="https://doi.org/10.1108/JPBM-09-2017-1562"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doi.org/10.1093/jcr/ucw062" TargetMode="External"/><Relationship Id="rId5" Type="http://schemas.openxmlformats.org/officeDocument/2006/relationships/hyperlink" Target="https://journals.sagepub.com/doi/pdf/10.1177/0963721417738825" TargetMode="External"/><Relationship Id="rId10" Type="http://schemas.openxmlformats.org/officeDocument/2006/relationships/hyperlink" Target="https://springernature.figshare.com/articles/journal_contribution/How_trait_impressions_of_faces_shape_subsequent_mental_state_inferences_Registered_Report_Stage_1_Protocol_/19664316" TargetMode="External"/><Relationship Id="rId4" Type="http://schemas.openxmlformats.org/officeDocument/2006/relationships/hyperlink" Target="https://doi.org/10.1016/j.tics.2006.11.005" TargetMode="External"/><Relationship Id="rId9" Type="http://schemas.openxmlformats.org/officeDocument/2006/relationships/hyperlink" Target="https://doi.org/10.1016/j.jesp.2016.06.005"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pnas.org/doi/10.1073/pnas.0805664105" TargetMode="External"/><Relationship Id="rId7" Type="http://schemas.openxmlformats.org/officeDocument/2006/relationships/hyperlink" Target="https://ieeexplore.ieee.org/abstract/document/8373814" TargetMode="External"/><Relationship Id="rId2" Type="http://schemas.openxmlformats.org/officeDocument/2006/relationships/hyperlink" Target="https://dl.acm.org/doi/10.1145/311535.311556" TargetMode="External"/><Relationship Id="rId1" Type="http://schemas.openxmlformats.org/officeDocument/2006/relationships/slideLayout" Target="../slideLayouts/slideLayout2.xml"/><Relationship Id="rId6" Type="http://schemas.openxmlformats.org/officeDocument/2006/relationships/hyperlink" Target="https://journals.plos.org/plosone/article?id=10.1371/journal.pone.0193190" TargetMode="External"/><Relationship Id="rId5" Type="http://schemas.openxmlformats.org/officeDocument/2006/relationships/hyperlink" Target="https://www.tandfonline.com/doi/abs/10.1080/02699930903485076" TargetMode="External"/><Relationship Id="rId4" Type="http://schemas.openxmlformats.org/officeDocument/2006/relationships/hyperlink" Target="https://bpb-us-w2.wpmucdn.com/voices.uchicago.edu/dist/f/3051/files/2021/02/TodorovOh_AESP2021.pdf"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9C1E1-72B5-0573-DB54-F4585FA918A3}"/>
              </a:ext>
            </a:extLst>
          </p:cNvPr>
          <p:cNvSpPr>
            <a:spLocks noGrp="1"/>
          </p:cNvSpPr>
          <p:nvPr>
            <p:ph type="ctrTitle"/>
          </p:nvPr>
        </p:nvSpPr>
        <p:spPr>
          <a:xfrm>
            <a:off x="797858" y="1832971"/>
            <a:ext cx="10596283" cy="1407458"/>
          </a:xfrm>
        </p:spPr>
        <p:txBody>
          <a:bodyPr>
            <a:normAutofit fontScale="90000"/>
          </a:bodyPr>
          <a:lstStyle/>
          <a:p>
            <a:pPr algn="l"/>
            <a:r>
              <a:rPr lang="en-US" dirty="0">
                <a:solidFill>
                  <a:srgbClr val="0070C0"/>
                </a:solidFill>
                <a:latin typeface="Arial" panose="020B0604020202020204" pitchFamily="34" charset="0"/>
                <a:cs typeface="Arial" panose="020B0604020202020204" pitchFamily="34" charset="0"/>
              </a:rPr>
              <a:t>Supernormal stimuli, W&amp;C and RI</a:t>
            </a:r>
          </a:p>
        </p:txBody>
      </p:sp>
      <p:sp>
        <p:nvSpPr>
          <p:cNvPr id="3" name="Title 1">
            <a:extLst>
              <a:ext uri="{FF2B5EF4-FFF2-40B4-BE49-F238E27FC236}">
                <a16:creationId xmlns:a16="http://schemas.microsoft.com/office/drawing/2014/main" id="{333E418E-B26D-A289-8C9F-9F15D7D3BC42}"/>
              </a:ext>
            </a:extLst>
          </p:cNvPr>
          <p:cNvSpPr txBox="1">
            <a:spLocks/>
          </p:cNvSpPr>
          <p:nvPr/>
        </p:nvSpPr>
        <p:spPr>
          <a:xfrm>
            <a:off x="6125213" y="3846171"/>
            <a:ext cx="5268928" cy="127589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spcAft>
                <a:spcPts val="1000"/>
              </a:spcAft>
            </a:pPr>
            <a:r>
              <a:rPr lang="en-US" sz="3200" dirty="0">
                <a:latin typeface="Arial" panose="020B0604020202020204" pitchFamily="34" charset="0"/>
                <a:cs typeface="Arial" panose="020B0604020202020204" pitchFamily="34" charset="0"/>
              </a:rPr>
              <a:t>Mihai Toma</a:t>
            </a:r>
          </a:p>
          <a:p>
            <a:pPr algn="r">
              <a:spcAft>
                <a:spcPts val="1000"/>
              </a:spcAft>
            </a:pPr>
            <a:r>
              <a:rPr lang="en-US" sz="3200" dirty="0">
                <a:latin typeface="Arial" panose="020B0604020202020204" pitchFamily="34" charset="0"/>
                <a:cs typeface="Arial" panose="020B0604020202020204" pitchFamily="34" charset="0"/>
              </a:rPr>
              <a:t>Camerer lab meeting</a:t>
            </a:r>
          </a:p>
        </p:txBody>
      </p:sp>
    </p:spTree>
    <p:extLst>
      <p:ext uri="{BB962C8B-B14F-4D97-AF65-F5344CB8AC3E}">
        <p14:creationId xmlns:p14="http://schemas.microsoft.com/office/powerpoint/2010/main" val="3896013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7AD4ED-B83E-55AE-0E20-27E5F91EAEF1}"/>
              </a:ext>
            </a:extLst>
          </p:cNvPr>
          <p:cNvSpPr txBox="1">
            <a:spLocks/>
          </p:cNvSpPr>
          <p:nvPr/>
        </p:nvSpPr>
        <p:spPr>
          <a:xfrm>
            <a:off x="218622" y="115820"/>
            <a:ext cx="10859273" cy="75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a:solidFill>
                  <a:schemeClr val="accent1"/>
                </a:solidFill>
                <a:latin typeface="Arial" panose="020B0604020202020204" pitchFamily="34" charset="0"/>
                <a:cs typeface="Arial" panose="020B0604020202020204" pitchFamily="34" charset="0"/>
              </a:rPr>
              <a:t>FaceGen</a:t>
            </a:r>
            <a:r>
              <a:rPr lang="en-US" dirty="0">
                <a:solidFill>
                  <a:schemeClr val="accent1"/>
                </a:solidFill>
                <a:latin typeface="Arial" panose="020B0604020202020204" pitchFamily="34" charset="0"/>
                <a:cs typeface="Arial" panose="020B0604020202020204" pitchFamily="34" charset="0"/>
              </a:rPr>
              <a:t> 3D modeler</a:t>
            </a:r>
          </a:p>
        </p:txBody>
      </p:sp>
      <p:pic>
        <p:nvPicPr>
          <p:cNvPr id="10" name="Picture 9" descr="A picture containing person, indoor, wearing, dark&#10;&#10;Description automatically generated">
            <a:extLst>
              <a:ext uri="{FF2B5EF4-FFF2-40B4-BE49-F238E27FC236}">
                <a16:creationId xmlns:a16="http://schemas.microsoft.com/office/drawing/2014/main" id="{A7AD8098-D033-D381-4D76-9B2B4CB420F9}"/>
              </a:ext>
            </a:extLst>
          </p:cNvPr>
          <p:cNvPicPr>
            <a:picLocks noChangeAspect="1"/>
          </p:cNvPicPr>
          <p:nvPr/>
        </p:nvPicPr>
        <p:blipFill>
          <a:blip r:embed="rId3"/>
          <a:stretch>
            <a:fillRect/>
          </a:stretch>
        </p:blipFill>
        <p:spPr>
          <a:xfrm>
            <a:off x="3522356" y="2182127"/>
            <a:ext cx="2404991" cy="2662013"/>
          </a:xfrm>
          <a:prstGeom prst="rect">
            <a:avLst/>
          </a:prstGeom>
        </p:spPr>
      </p:pic>
      <p:sp>
        <p:nvSpPr>
          <p:cNvPr id="24" name="TextBox 23">
            <a:extLst>
              <a:ext uri="{FF2B5EF4-FFF2-40B4-BE49-F238E27FC236}">
                <a16:creationId xmlns:a16="http://schemas.microsoft.com/office/drawing/2014/main" id="{73AA69DA-A735-B725-26C0-347D81E603C8}"/>
              </a:ext>
            </a:extLst>
          </p:cNvPr>
          <p:cNvSpPr txBox="1"/>
          <p:nvPr/>
        </p:nvSpPr>
        <p:spPr>
          <a:xfrm rot="16200000">
            <a:off x="-157099" y="3108039"/>
            <a:ext cx="1120777"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Warmth </a:t>
            </a:r>
            <a:endParaRPr lang="en-US" dirty="0"/>
          </a:p>
        </p:txBody>
      </p:sp>
      <p:sp>
        <p:nvSpPr>
          <p:cNvPr id="25" name="TextBox 24">
            <a:extLst>
              <a:ext uri="{FF2B5EF4-FFF2-40B4-BE49-F238E27FC236}">
                <a16:creationId xmlns:a16="http://schemas.microsoft.com/office/drawing/2014/main" id="{83236441-EE74-C0B1-A9B1-2CCA4989F381}"/>
              </a:ext>
            </a:extLst>
          </p:cNvPr>
          <p:cNvSpPr txBox="1"/>
          <p:nvPr/>
        </p:nvSpPr>
        <p:spPr>
          <a:xfrm>
            <a:off x="5481033" y="6151441"/>
            <a:ext cx="1534733"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Competence</a:t>
            </a:r>
            <a:endParaRPr lang="en-US" dirty="0"/>
          </a:p>
        </p:txBody>
      </p:sp>
      <p:pic>
        <p:nvPicPr>
          <p:cNvPr id="30" name="Picture 29">
            <a:extLst>
              <a:ext uri="{FF2B5EF4-FFF2-40B4-BE49-F238E27FC236}">
                <a16:creationId xmlns:a16="http://schemas.microsoft.com/office/drawing/2014/main" id="{F748C5CC-5C30-66CD-B579-B9B7560BBEB3}"/>
              </a:ext>
            </a:extLst>
          </p:cNvPr>
          <p:cNvPicPr>
            <a:picLocks noChangeAspect="1"/>
          </p:cNvPicPr>
          <p:nvPr/>
        </p:nvPicPr>
        <p:blipFill>
          <a:blip r:embed="rId4"/>
          <a:stretch>
            <a:fillRect/>
          </a:stretch>
        </p:blipFill>
        <p:spPr>
          <a:xfrm>
            <a:off x="6248400" y="2182127"/>
            <a:ext cx="2413042" cy="2662007"/>
          </a:xfrm>
          <a:prstGeom prst="rect">
            <a:avLst/>
          </a:prstGeom>
        </p:spPr>
      </p:pic>
      <p:sp>
        <p:nvSpPr>
          <p:cNvPr id="2" name="Slide Number Placeholder 1">
            <a:extLst>
              <a:ext uri="{FF2B5EF4-FFF2-40B4-BE49-F238E27FC236}">
                <a16:creationId xmlns:a16="http://schemas.microsoft.com/office/drawing/2014/main" id="{CCA475E5-C115-411E-50BE-4D8B9CD5CCB2}"/>
              </a:ext>
            </a:extLst>
          </p:cNvPr>
          <p:cNvSpPr>
            <a:spLocks noGrp="1"/>
          </p:cNvSpPr>
          <p:nvPr>
            <p:ph type="sldNum" sz="quarter" idx="12"/>
          </p:nvPr>
        </p:nvSpPr>
        <p:spPr/>
        <p:txBody>
          <a:bodyPr/>
          <a:lstStyle/>
          <a:p>
            <a:fld id="{51CEAAB7-0A54-EC46-B096-84264B42CA3A}" type="slidenum">
              <a:rPr lang="en-US" smtClean="0"/>
              <a:t>10</a:t>
            </a:fld>
            <a:endParaRPr lang="en-US"/>
          </a:p>
        </p:txBody>
      </p:sp>
    </p:spTree>
    <p:extLst>
      <p:ext uri="{BB962C8B-B14F-4D97-AF65-F5344CB8AC3E}">
        <p14:creationId xmlns:p14="http://schemas.microsoft.com/office/powerpoint/2010/main" val="169104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7AD4ED-B83E-55AE-0E20-27E5F91EAEF1}"/>
              </a:ext>
            </a:extLst>
          </p:cNvPr>
          <p:cNvSpPr txBox="1">
            <a:spLocks/>
          </p:cNvSpPr>
          <p:nvPr/>
        </p:nvSpPr>
        <p:spPr>
          <a:xfrm>
            <a:off x="113517" y="25524"/>
            <a:ext cx="10658986" cy="75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Morphing expressions</a:t>
            </a:r>
          </a:p>
        </p:txBody>
      </p:sp>
      <p:pic>
        <p:nvPicPr>
          <p:cNvPr id="3" name="Picture 2" descr="A picture containing person, indoor, wearing, dark&#10;&#10;Description automatically generated">
            <a:extLst>
              <a:ext uri="{FF2B5EF4-FFF2-40B4-BE49-F238E27FC236}">
                <a16:creationId xmlns:a16="http://schemas.microsoft.com/office/drawing/2014/main" id="{1D878080-F93A-8801-F143-09CA21243705}"/>
              </a:ext>
            </a:extLst>
          </p:cNvPr>
          <p:cNvPicPr>
            <a:picLocks noChangeAspect="1"/>
          </p:cNvPicPr>
          <p:nvPr/>
        </p:nvPicPr>
        <p:blipFill>
          <a:blip r:embed="rId2"/>
          <a:stretch>
            <a:fillRect/>
          </a:stretch>
        </p:blipFill>
        <p:spPr>
          <a:xfrm>
            <a:off x="847777" y="4190717"/>
            <a:ext cx="1851880" cy="2049791"/>
          </a:xfrm>
          <a:prstGeom prst="rect">
            <a:avLst/>
          </a:prstGeom>
        </p:spPr>
      </p:pic>
      <p:pic>
        <p:nvPicPr>
          <p:cNvPr id="6" name="Picture 5" descr="A picture containing person, indoor, wearing, dark&#10;&#10;Description automatically generated">
            <a:extLst>
              <a:ext uri="{FF2B5EF4-FFF2-40B4-BE49-F238E27FC236}">
                <a16:creationId xmlns:a16="http://schemas.microsoft.com/office/drawing/2014/main" id="{AE73A6C6-C2C4-EECB-FEC7-BA194F8BBD87}"/>
              </a:ext>
            </a:extLst>
          </p:cNvPr>
          <p:cNvPicPr>
            <a:picLocks noChangeAspect="1"/>
          </p:cNvPicPr>
          <p:nvPr/>
        </p:nvPicPr>
        <p:blipFill>
          <a:blip r:embed="rId3"/>
          <a:stretch>
            <a:fillRect/>
          </a:stretch>
        </p:blipFill>
        <p:spPr>
          <a:xfrm>
            <a:off x="3009656" y="3690944"/>
            <a:ext cx="1663700" cy="1841500"/>
          </a:xfrm>
          <a:prstGeom prst="rect">
            <a:avLst/>
          </a:prstGeom>
        </p:spPr>
      </p:pic>
      <p:pic>
        <p:nvPicPr>
          <p:cNvPr id="8" name="Picture 7" descr="A picture containing person, indoor, wearing, dark&#10;&#10;Description automatically generated">
            <a:extLst>
              <a:ext uri="{FF2B5EF4-FFF2-40B4-BE49-F238E27FC236}">
                <a16:creationId xmlns:a16="http://schemas.microsoft.com/office/drawing/2014/main" id="{47DA57FA-CFC5-B164-9F3E-BAF858021D1A}"/>
              </a:ext>
            </a:extLst>
          </p:cNvPr>
          <p:cNvPicPr>
            <a:picLocks noChangeAspect="1"/>
          </p:cNvPicPr>
          <p:nvPr/>
        </p:nvPicPr>
        <p:blipFill>
          <a:blip r:embed="rId4"/>
          <a:stretch>
            <a:fillRect/>
          </a:stretch>
        </p:blipFill>
        <p:spPr>
          <a:xfrm>
            <a:off x="3010207" y="1641995"/>
            <a:ext cx="1663700" cy="1841500"/>
          </a:xfrm>
          <a:prstGeom prst="rect">
            <a:avLst/>
          </a:prstGeom>
        </p:spPr>
      </p:pic>
      <p:pic>
        <p:nvPicPr>
          <p:cNvPr id="10" name="Picture 9" descr="A picture containing person, indoor, wearing, dark&#10;&#10;Description automatically generated">
            <a:extLst>
              <a:ext uri="{FF2B5EF4-FFF2-40B4-BE49-F238E27FC236}">
                <a16:creationId xmlns:a16="http://schemas.microsoft.com/office/drawing/2014/main" id="{A7AD8098-D033-D381-4D76-9B2B4CB420F9}"/>
              </a:ext>
            </a:extLst>
          </p:cNvPr>
          <p:cNvPicPr>
            <a:picLocks noChangeAspect="1"/>
          </p:cNvPicPr>
          <p:nvPr/>
        </p:nvPicPr>
        <p:blipFill>
          <a:blip r:embed="rId5"/>
          <a:stretch>
            <a:fillRect/>
          </a:stretch>
        </p:blipFill>
        <p:spPr>
          <a:xfrm>
            <a:off x="5095497" y="2770194"/>
            <a:ext cx="1663700" cy="1841500"/>
          </a:xfrm>
          <a:prstGeom prst="rect">
            <a:avLst/>
          </a:prstGeom>
        </p:spPr>
      </p:pic>
      <p:pic>
        <p:nvPicPr>
          <p:cNvPr id="12" name="Picture 11" descr="A picture containing person, indoor, wearing, dark&#10;&#10;Description automatically generated">
            <a:extLst>
              <a:ext uri="{FF2B5EF4-FFF2-40B4-BE49-F238E27FC236}">
                <a16:creationId xmlns:a16="http://schemas.microsoft.com/office/drawing/2014/main" id="{9F95E1F7-0CD7-CA2E-5F20-53607049CEBB}"/>
              </a:ext>
            </a:extLst>
          </p:cNvPr>
          <p:cNvPicPr>
            <a:picLocks noChangeAspect="1"/>
          </p:cNvPicPr>
          <p:nvPr/>
        </p:nvPicPr>
        <p:blipFill>
          <a:blip r:embed="rId6"/>
          <a:stretch>
            <a:fillRect/>
          </a:stretch>
        </p:blipFill>
        <p:spPr>
          <a:xfrm>
            <a:off x="7180787" y="3690944"/>
            <a:ext cx="1663700" cy="1841500"/>
          </a:xfrm>
          <a:prstGeom prst="rect">
            <a:avLst/>
          </a:prstGeom>
        </p:spPr>
      </p:pic>
      <p:pic>
        <p:nvPicPr>
          <p:cNvPr id="14" name="Picture 13" descr="A picture containing person, indoor, wearing, dark&#10;&#10;Description automatically generated">
            <a:extLst>
              <a:ext uri="{FF2B5EF4-FFF2-40B4-BE49-F238E27FC236}">
                <a16:creationId xmlns:a16="http://schemas.microsoft.com/office/drawing/2014/main" id="{D4C14200-9CC6-AF27-1312-8A6BD1B68F20}"/>
              </a:ext>
            </a:extLst>
          </p:cNvPr>
          <p:cNvPicPr>
            <a:picLocks noChangeAspect="1"/>
          </p:cNvPicPr>
          <p:nvPr/>
        </p:nvPicPr>
        <p:blipFill>
          <a:blip r:embed="rId7"/>
          <a:stretch>
            <a:fillRect/>
          </a:stretch>
        </p:blipFill>
        <p:spPr>
          <a:xfrm>
            <a:off x="7180787" y="1641995"/>
            <a:ext cx="1663700" cy="1841500"/>
          </a:xfrm>
          <a:prstGeom prst="rect">
            <a:avLst/>
          </a:prstGeom>
        </p:spPr>
      </p:pic>
      <p:pic>
        <p:nvPicPr>
          <p:cNvPr id="16" name="Picture 15" descr="A bald person with a black background&#10;&#10;Description automatically generated with low confidence">
            <a:extLst>
              <a:ext uri="{FF2B5EF4-FFF2-40B4-BE49-F238E27FC236}">
                <a16:creationId xmlns:a16="http://schemas.microsoft.com/office/drawing/2014/main" id="{6CB0FB6A-2400-1AC6-3E26-6EA7E8140592}"/>
              </a:ext>
            </a:extLst>
          </p:cNvPr>
          <p:cNvPicPr>
            <a:picLocks noChangeAspect="1"/>
          </p:cNvPicPr>
          <p:nvPr/>
        </p:nvPicPr>
        <p:blipFill>
          <a:blip r:embed="rId8"/>
          <a:stretch>
            <a:fillRect/>
          </a:stretch>
        </p:blipFill>
        <p:spPr>
          <a:xfrm>
            <a:off x="9157320" y="731770"/>
            <a:ext cx="1841611" cy="2038424"/>
          </a:xfrm>
          <a:prstGeom prst="rect">
            <a:avLst/>
          </a:prstGeom>
        </p:spPr>
      </p:pic>
      <p:cxnSp>
        <p:nvCxnSpPr>
          <p:cNvPr id="19" name="Straight Arrow Connector 18">
            <a:extLst>
              <a:ext uri="{FF2B5EF4-FFF2-40B4-BE49-F238E27FC236}">
                <a16:creationId xmlns:a16="http://schemas.microsoft.com/office/drawing/2014/main" id="{E31ED55C-CD4E-C1E9-854C-E43A4542E1FC}"/>
              </a:ext>
            </a:extLst>
          </p:cNvPr>
          <p:cNvCxnSpPr>
            <a:cxnSpLocks/>
          </p:cNvCxnSpPr>
          <p:nvPr/>
        </p:nvCxnSpPr>
        <p:spPr>
          <a:xfrm>
            <a:off x="674914" y="784524"/>
            <a:ext cx="0" cy="5583619"/>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106EB433-12BF-5179-12A7-4FA910449A75}"/>
              </a:ext>
            </a:extLst>
          </p:cNvPr>
          <p:cNvCxnSpPr>
            <a:cxnSpLocks/>
          </p:cNvCxnSpPr>
          <p:nvPr/>
        </p:nvCxnSpPr>
        <p:spPr>
          <a:xfrm flipH="1">
            <a:off x="946541" y="6389915"/>
            <a:ext cx="10384972"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73AA69DA-A735-B725-26C0-347D81E603C8}"/>
              </a:ext>
            </a:extLst>
          </p:cNvPr>
          <p:cNvSpPr txBox="1"/>
          <p:nvPr/>
        </p:nvSpPr>
        <p:spPr>
          <a:xfrm rot="16200000">
            <a:off x="-162318" y="3244334"/>
            <a:ext cx="1131212"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Warmth </a:t>
            </a:r>
            <a:endParaRPr lang="en-US" dirty="0"/>
          </a:p>
        </p:txBody>
      </p:sp>
      <p:sp>
        <p:nvSpPr>
          <p:cNvPr id="25" name="TextBox 24">
            <a:extLst>
              <a:ext uri="{FF2B5EF4-FFF2-40B4-BE49-F238E27FC236}">
                <a16:creationId xmlns:a16="http://schemas.microsoft.com/office/drawing/2014/main" id="{83236441-EE74-C0B1-A9B1-2CCA4989F381}"/>
              </a:ext>
            </a:extLst>
          </p:cNvPr>
          <p:cNvSpPr txBox="1"/>
          <p:nvPr/>
        </p:nvSpPr>
        <p:spPr>
          <a:xfrm>
            <a:off x="5159981" y="6412698"/>
            <a:ext cx="1534733"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Competence</a:t>
            </a:r>
            <a:endParaRPr lang="en-US" dirty="0"/>
          </a:p>
        </p:txBody>
      </p:sp>
      <p:sp>
        <p:nvSpPr>
          <p:cNvPr id="26" name="TextBox 25">
            <a:extLst>
              <a:ext uri="{FF2B5EF4-FFF2-40B4-BE49-F238E27FC236}">
                <a16:creationId xmlns:a16="http://schemas.microsoft.com/office/drawing/2014/main" id="{2EE6014F-72EA-F052-BB6F-1582545D036B}"/>
              </a:ext>
            </a:extLst>
          </p:cNvPr>
          <p:cNvSpPr txBox="1"/>
          <p:nvPr/>
        </p:nvSpPr>
        <p:spPr>
          <a:xfrm rot="16200000">
            <a:off x="-129172" y="752818"/>
            <a:ext cx="106492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High </a:t>
            </a:r>
            <a:endParaRPr lang="en-US" dirty="0"/>
          </a:p>
        </p:txBody>
      </p:sp>
      <p:sp>
        <p:nvSpPr>
          <p:cNvPr id="27" name="TextBox 26">
            <a:extLst>
              <a:ext uri="{FF2B5EF4-FFF2-40B4-BE49-F238E27FC236}">
                <a16:creationId xmlns:a16="http://schemas.microsoft.com/office/drawing/2014/main" id="{E67323D2-1DC9-5C5C-4B53-B55F868B30EE}"/>
              </a:ext>
            </a:extLst>
          </p:cNvPr>
          <p:cNvSpPr txBox="1"/>
          <p:nvPr/>
        </p:nvSpPr>
        <p:spPr>
          <a:xfrm rot="16200000">
            <a:off x="-139494" y="5735850"/>
            <a:ext cx="106492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Low </a:t>
            </a:r>
            <a:endParaRPr lang="en-US" dirty="0"/>
          </a:p>
        </p:txBody>
      </p:sp>
      <p:sp>
        <p:nvSpPr>
          <p:cNvPr id="28" name="TextBox 27">
            <a:extLst>
              <a:ext uri="{FF2B5EF4-FFF2-40B4-BE49-F238E27FC236}">
                <a16:creationId xmlns:a16="http://schemas.microsoft.com/office/drawing/2014/main" id="{C427B0B4-8760-E245-3A6D-7E45066217FB}"/>
              </a:ext>
            </a:extLst>
          </p:cNvPr>
          <p:cNvSpPr txBox="1"/>
          <p:nvPr/>
        </p:nvSpPr>
        <p:spPr>
          <a:xfrm flipH="1">
            <a:off x="946541" y="6452976"/>
            <a:ext cx="106492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Low </a:t>
            </a:r>
            <a:endParaRPr lang="en-US" dirty="0"/>
          </a:p>
        </p:txBody>
      </p:sp>
      <p:sp>
        <p:nvSpPr>
          <p:cNvPr id="29" name="TextBox 28">
            <a:extLst>
              <a:ext uri="{FF2B5EF4-FFF2-40B4-BE49-F238E27FC236}">
                <a16:creationId xmlns:a16="http://schemas.microsoft.com/office/drawing/2014/main" id="{01F0731A-A1F6-6B0C-ED7D-75C04601CE3D}"/>
              </a:ext>
            </a:extLst>
          </p:cNvPr>
          <p:cNvSpPr txBox="1"/>
          <p:nvPr/>
        </p:nvSpPr>
        <p:spPr>
          <a:xfrm flipH="1">
            <a:off x="10466471" y="6412698"/>
            <a:ext cx="1064920"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High </a:t>
            </a:r>
            <a:endParaRPr lang="en-US" dirty="0"/>
          </a:p>
        </p:txBody>
      </p:sp>
      <p:sp>
        <p:nvSpPr>
          <p:cNvPr id="2" name="Slide Number Placeholder 1">
            <a:extLst>
              <a:ext uri="{FF2B5EF4-FFF2-40B4-BE49-F238E27FC236}">
                <a16:creationId xmlns:a16="http://schemas.microsoft.com/office/drawing/2014/main" id="{62D06C34-9A1E-B1A0-4897-7E318C3DF4CE}"/>
              </a:ext>
            </a:extLst>
          </p:cNvPr>
          <p:cNvSpPr>
            <a:spLocks noGrp="1"/>
          </p:cNvSpPr>
          <p:nvPr>
            <p:ph type="sldNum" sz="quarter" idx="12"/>
          </p:nvPr>
        </p:nvSpPr>
        <p:spPr/>
        <p:txBody>
          <a:bodyPr/>
          <a:lstStyle/>
          <a:p>
            <a:fld id="{51CEAAB7-0A54-EC46-B096-84264B42CA3A}" type="slidenum">
              <a:rPr lang="en-US" smtClean="0"/>
              <a:t>11</a:t>
            </a:fld>
            <a:endParaRPr lang="en-US"/>
          </a:p>
        </p:txBody>
      </p:sp>
    </p:spTree>
    <p:extLst>
      <p:ext uri="{BB962C8B-B14F-4D97-AF65-F5344CB8AC3E}">
        <p14:creationId xmlns:p14="http://schemas.microsoft.com/office/powerpoint/2010/main" val="81287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825BD9-897B-23A2-8803-DDB9EA83DE7A}"/>
              </a:ext>
            </a:extLst>
          </p:cNvPr>
          <p:cNvPicPr>
            <a:picLocks noGrp="1" noChangeAspect="1"/>
          </p:cNvPicPr>
          <p:nvPr>
            <p:ph idx="1"/>
          </p:nvPr>
        </p:nvPicPr>
        <p:blipFill>
          <a:blip r:embed="rId3"/>
          <a:stretch>
            <a:fillRect/>
          </a:stretch>
        </p:blipFill>
        <p:spPr>
          <a:xfrm>
            <a:off x="8406054" y="737850"/>
            <a:ext cx="1992553" cy="2066964"/>
          </a:xfrm>
          <a:prstGeom prst="rect">
            <a:avLst/>
          </a:prstGeom>
        </p:spPr>
      </p:pic>
      <p:pic>
        <p:nvPicPr>
          <p:cNvPr id="5" name="Picture 4">
            <a:extLst>
              <a:ext uri="{FF2B5EF4-FFF2-40B4-BE49-F238E27FC236}">
                <a16:creationId xmlns:a16="http://schemas.microsoft.com/office/drawing/2014/main" id="{556B8E6A-30E5-3129-54BD-9E8008843C73}"/>
              </a:ext>
            </a:extLst>
          </p:cNvPr>
          <p:cNvPicPr>
            <a:picLocks noChangeAspect="1"/>
          </p:cNvPicPr>
          <p:nvPr/>
        </p:nvPicPr>
        <p:blipFill>
          <a:blip r:embed="rId4"/>
          <a:stretch>
            <a:fillRect/>
          </a:stretch>
        </p:blipFill>
        <p:spPr>
          <a:xfrm>
            <a:off x="5040751" y="737850"/>
            <a:ext cx="1893339" cy="2058696"/>
          </a:xfrm>
          <a:prstGeom prst="rect">
            <a:avLst/>
          </a:prstGeom>
        </p:spPr>
      </p:pic>
      <p:pic>
        <p:nvPicPr>
          <p:cNvPr id="6" name="Picture 5">
            <a:extLst>
              <a:ext uri="{FF2B5EF4-FFF2-40B4-BE49-F238E27FC236}">
                <a16:creationId xmlns:a16="http://schemas.microsoft.com/office/drawing/2014/main" id="{62E6156C-EA4E-A3A1-8457-B3BE160DD066}"/>
              </a:ext>
            </a:extLst>
          </p:cNvPr>
          <p:cNvPicPr>
            <a:picLocks noChangeAspect="1"/>
          </p:cNvPicPr>
          <p:nvPr/>
        </p:nvPicPr>
        <p:blipFill>
          <a:blip r:embed="rId5"/>
          <a:stretch>
            <a:fillRect/>
          </a:stretch>
        </p:blipFill>
        <p:spPr>
          <a:xfrm>
            <a:off x="1736003" y="812261"/>
            <a:ext cx="1860267" cy="1984285"/>
          </a:xfrm>
          <a:prstGeom prst="rect">
            <a:avLst/>
          </a:prstGeom>
        </p:spPr>
      </p:pic>
      <p:cxnSp>
        <p:nvCxnSpPr>
          <p:cNvPr id="8" name="Straight Arrow Connector 7">
            <a:extLst>
              <a:ext uri="{FF2B5EF4-FFF2-40B4-BE49-F238E27FC236}">
                <a16:creationId xmlns:a16="http://schemas.microsoft.com/office/drawing/2014/main" id="{B0E6DC99-C813-CFED-DE58-9CFDCE51B603}"/>
              </a:ext>
            </a:extLst>
          </p:cNvPr>
          <p:cNvCxnSpPr/>
          <p:nvPr/>
        </p:nvCxnSpPr>
        <p:spPr>
          <a:xfrm>
            <a:off x="3672288" y="1800269"/>
            <a:ext cx="123092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B47D5EC6-068E-7E4C-F2AC-392A2B6171DE}"/>
              </a:ext>
            </a:extLst>
          </p:cNvPr>
          <p:cNvCxnSpPr/>
          <p:nvPr/>
        </p:nvCxnSpPr>
        <p:spPr>
          <a:xfrm>
            <a:off x="7077841" y="1800269"/>
            <a:ext cx="123092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1" name="Title 1">
            <a:extLst>
              <a:ext uri="{FF2B5EF4-FFF2-40B4-BE49-F238E27FC236}">
                <a16:creationId xmlns:a16="http://schemas.microsoft.com/office/drawing/2014/main" id="{A209D233-2ED3-DE3B-D4C7-54F3F2668485}"/>
              </a:ext>
            </a:extLst>
          </p:cNvPr>
          <p:cNvSpPr txBox="1">
            <a:spLocks/>
          </p:cNvSpPr>
          <p:nvPr/>
        </p:nvSpPr>
        <p:spPr>
          <a:xfrm>
            <a:off x="113517" y="25524"/>
            <a:ext cx="10658986" cy="75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Peak</a:t>
            </a:r>
            <a:r>
              <a:rPr lang="ro-RO" dirty="0">
                <a:solidFill>
                  <a:schemeClr val="accent1"/>
                </a:solidFill>
                <a:latin typeface="Arial" panose="020B0604020202020204" pitchFamily="34" charset="0"/>
                <a:cs typeface="Arial" panose="020B0604020202020204" pitchFamily="34" charset="0"/>
              </a:rPr>
              <a:t>-</a:t>
            </a:r>
            <a:r>
              <a:rPr lang="en-US" dirty="0">
                <a:solidFill>
                  <a:schemeClr val="accent1"/>
                </a:solidFill>
                <a:latin typeface="Arial" panose="020B0604020202020204" pitchFamily="34" charset="0"/>
                <a:cs typeface="Arial" panose="020B0604020202020204" pitchFamily="34" charset="0"/>
              </a:rPr>
              <a:t>shift model</a:t>
            </a:r>
          </a:p>
        </p:txBody>
      </p:sp>
      <p:pic>
        <p:nvPicPr>
          <p:cNvPr id="25" name="Picture 24">
            <a:extLst>
              <a:ext uri="{FF2B5EF4-FFF2-40B4-BE49-F238E27FC236}">
                <a16:creationId xmlns:a16="http://schemas.microsoft.com/office/drawing/2014/main" id="{5D71604B-F654-7897-1AEE-6EDF2FDB077C}"/>
              </a:ext>
            </a:extLst>
          </p:cNvPr>
          <p:cNvPicPr>
            <a:picLocks noChangeAspect="1"/>
          </p:cNvPicPr>
          <p:nvPr/>
        </p:nvPicPr>
        <p:blipFill>
          <a:blip r:embed="rId6"/>
          <a:stretch>
            <a:fillRect/>
          </a:stretch>
        </p:blipFill>
        <p:spPr>
          <a:xfrm>
            <a:off x="1339914" y="2852830"/>
            <a:ext cx="2628900" cy="361950"/>
          </a:xfrm>
          <a:prstGeom prst="rect">
            <a:avLst/>
          </a:prstGeom>
        </p:spPr>
      </p:pic>
      <p:pic>
        <p:nvPicPr>
          <p:cNvPr id="27" name="Picture 26">
            <a:extLst>
              <a:ext uri="{FF2B5EF4-FFF2-40B4-BE49-F238E27FC236}">
                <a16:creationId xmlns:a16="http://schemas.microsoft.com/office/drawing/2014/main" id="{4B1BB036-97A9-16A2-4897-BC07B55574B4}"/>
              </a:ext>
            </a:extLst>
          </p:cNvPr>
          <p:cNvPicPr>
            <a:picLocks noChangeAspect="1"/>
          </p:cNvPicPr>
          <p:nvPr/>
        </p:nvPicPr>
        <p:blipFill>
          <a:blip r:embed="rId7"/>
          <a:stretch>
            <a:fillRect/>
          </a:stretch>
        </p:blipFill>
        <p:spPr>
          <a:xfrm>
            <a:off x="4752974" y="2843305"/>
            <a:ext cx="2686050" cy="371475"/>
          </a:xfrm>
          <a:prstGeom prst="rect">
            <a:avLst/>
          </a:prstGeom>
        </p:spPr>
      </p:pic>
      <p:pic>
        <p:nvPicPr>
          <p:cNvPr id="33" name="Picture 32">
            <a:extLst>
              <a:ext uri="{FF2B5EF4-FFF2-40B4-BE49-F238E27FC236}">
                <a16:creationId xmlns:a16="http://schemas.microsoft.com/office/drawing/2014/main" id="{9135BCC6-C292-1C7C-E951-3F310804A2D4}"/>
              </a:ext>
            </a:extLst>
          </p:cNvPr>
          <p:cNvPicPr>
            <a:picLocks noChangeAspect="1"/>
          </p:cNvPicPr>
          <p:nvPr/>
        </p:nvPicPr>
        <p:blipFill>
          <a:blip r:embed="rId8"/>
          <a:stretch>
            <a:fillRect/>
          </a:stretch>
        </p:blipFill>
        <p:spPr>
          <a:xfrm>
            <a:off x="8223184" y="2829618"/>
            <a:ext cx="2466975" cy="371475"/>
          </a:xfrm>
          <a:prstGeom prst="rect">
            <a:avLst/>
          </a:prstGeom>
        </p:spPr>
      </p:pic>
      <p:pic>
        <p:nvPicPr>
          <p:cNvPr id="35" name="Picture 34">
            <a:extLst>
              <a:ext uri="{FF2B5EF4-FFF2-40B4-BE49-F238E27FC236}">
                <a16:creationId xmlns:a16="http://schemas.microsoft.com/office/drawing/2014/main" id="{9E900D59-9D4F-91B2-9EAE-4944B39BDF15}"/>
              </a:ext>
            </a:extLst>
          </p:cNvPr>
          <p:cNvPicPr>
            <a:picLocks noChangeAspect="1"/>
          </p:cNvPicPr>
          <p:nvPr/>
        </p:nvPicPr>
        <p:blipFill>
          <a:blip r:embed="rId9"/>
          <a:stretch>
            <a:fillRect/>
          </a:stretch>
        </p:blipFill>
        <p:spPr>
          <a:xfrm>
            <a:off x="4062465" y="1315485"/>
            <a:ext cx="438150" cy="371475"/>
          </a:xfrm>
          <a:prstGeom prst="rect">
            <a:avLst/>
          </a:prstGeom>
        </p:spPr>
      </p:pic>
      <p:pic>
        <p:nvPicPr>
          <p:cNvPr id="37" name="Picture 36">
            <a:extLst>
              <a:ext uri="{FF2B5EF4-FFF2-40B4-BE49-F238E27FC236}">
                <a16:creationId xmlns:a16="http://schemas.microsoft.com/office/drawing/2014/main" id="{1B336B99-492C-1788-B154-136793778DFB}"/>
              </a:ext>
            </a:extLst>
          </p:cNvPr>
          <p:cNvPicPr>
            <a:picLocks noChangeAspect="1"/>
          </p:cNvPicPr>
          <p:nvPr/>
        </p:nvPicPr>
        <p:blipFill>
          <a:blip r:embed="rId9"/>
          <a:stretch>
            <a:fillRect/>
          </a:stretch>
        </p:blipFill>
        <p:spPr>
          <a:xfrm>
            <a:off x="7474227" y="1315485"/>
            <a:ext cx="438150" cy="371475"/>
          </a:xfrm>
          <a:prstGeom prst="rect">
            <a:avLst/>
          </a:prstGeom>
        </p:spPr>
      </p:pic>
      <p:pic>
        <p:nvPicPr>
          <p:cNvPr id="39" name="Picture 38">
            <a:extLst>
              <a:ext uri="{FF2B5EF4-FFF2-40B4-BE49-F238E27FC236}">
                <a16:creationId xmlns:a16="http://schemas.microsoft.com/office/drawing/2014/main" id="{9E680781-7709-44F5-75A2-CD33B41249F1}"/>
              </a:ext>
            </a:extLst>
          </p:cNvPr>
          <p:cNvPicPr>
            <a:picLocks noChangeAspect="1"/>
          </p:cNvPicPr>
          <p:nvPr/>
        </p:nvPicPr>
        <p:blipFill>
          <a:blip r:embed="rId10"/>
          <a:stretch>
            <a:fillRect/>
          </a:stretch>
        </p:blipFill>
        <p:spPr>
          <a:xfrm>
            <a:off x="1253410" y="3342085"/>
            <a:ext cx="2714625" cy="342900"/>
          </a:xfrm>
          <a:prstGeom prst="rect">
            <a:avLst/>
          </a:prstGeom>
        </p:spPr>
      </p:pic>
      <p:pic>
        <p:nvPicPr>
          <p:cNvPr id="43" name="Picture 42">
            <a:extLst>
              <a:ext uri="{FF2B5EF4-FFF2-40B4-BE49-F238E27FC236}">
                <a16:creationId xmlns:a16="http://schemas.microsoft.com/office/drawing/2014/main" id="{B864C130-4EDB-94DB-A74A-83AFC92707AA}"/>
              </a:ext>
            </a:extLst>
          </p:cNvPr>
          <p:cNvPicPr>
            <a:picLocks noChangeAspect="1"/>
          </p:cNvPicPr>
          <p:nvPr/>
        </p:nvPicPr>
        <p:blipFill>
          <a:blip r:embed="rId11"/>
          <a:stretch>
            <a:fillRect/>
          </a:stretch>
        </p:blipFill>
        <p:spPr>
          <a:xfrm>
            <a:off x="8084628" y="3276474"/>
            <a:ext cx="3286125" cy="409575"/>
          </a:xfrm>
          <a:prstGeom prst="rect">
            <a:avLst/>
          </a:prstGeom>
        </p:spPr>
      </p:pic>
      <p:cxnSp>
        <p:nvCxnSpPr>
          <p:cNvPr id="45" name="Straight Arrow Connector 44">
            <a:extLst>
              <a:ext uri="{FF2B5EF4-FFF2-40B4-BE49-F238E27FC236}">
                <a16:creationId xmlns:a16="http://schemas.microsoft.com/office/drawing/2014/main" id="{4AF889B4-7661-254B-78A5-F229FA295A8A}"/>
              </a:ext>
            </a:extLst>
          </p:cNvPr>
          <p:cNvCxnSpPr/>
          <p:nvPr/>
        </p:nvCxnSpPr>
        <p:spPr>
          <a:xfrm>
            <a:off x="7323909" y="5303520"/>
            <a:ext cx="89927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7DA33AE5-AD75-4E96-441F-55C681C1D524}"/>
              </a:ext>
            </a:extLst>
          </p:cNvPr>
          <p:cNvSpPr>
            <a:spLocks noGrp="1"/>
          </p:cNvSpPr>
          <p:nvPr>
            <p:ph type="sldNum" sz="quarter" idx="12"/>
          </p:nvPr>
        </p:nvSpPr>
        <p:spPr/>
        <p:txBody>
          <a:bodyPr/>
          <a:lstStyle/>
          <a:p>
            <a:fld id="{51CEAAB7-0A54-EC46-B096-84264B42CA3A}" type="slidenum">
              <a:rPr lang="en-US" smtClean="0"/>
              <a:t>12</a:t>
            </a:fld>
            <a:endParaRPr lang="en-US"/>
          </a:p>
        </p:txBody>
      </p:sp>
      <p:pic>
        <p:nvPicPr>
          <p:cNvPr id="3" name="Picture 2">
            <a:extLst>
              <a:ext uri="{FF2B5EF4-FFF2-40B4-BE49-F238E27FC236}">
                <a16:creationId xmlns:a16="http://schemas.microsoft.com/office/drawing/2014/main" id="{0712890E-E36D-93ED-C16E-A98B9026AA4E}"/>
              </a:ext>
            </a:extLst>
          </p:cNvPr>
          <p:cNvPicPr>
            <a:picLocks noChangeAspect="1"/>
          </p:cNvPicPr>
          <p:nvPr/>
        </p:nvPicPr>
        <p:blipFill>
          <a:blip r:embed="rId12"/>
          <a:stretch>
            <a:fillRect/>
          </a:stretch>
        </p:blipFill>
        <p:spPr>
          <a:xfrm>
            <a:off x="4224377" y="3295087"/>
            <a:ext cx="3743244" cy="371467"/>
          </a:xfrm>
          <a:prstGeom prst="rect">
            <a:avLst/>
          </a:prstGeom>
        </p:spPr>
      </p:pic>
      <p:pic>
        <p:nvPicPr>
          <p:cNvPr id="18" name="Picture 17" descr="A picture containing person, wall, indoor, child&#10;&#10;Description automatically generated">
            <a:extLst>
              <a:ext uri="{FF2B5EF4-FFF2-40B4-BE49-F238E27FC236}">
                <a16:creationId xmlns:a16="http://schemas.microsoft.com/office/drawing/2014/main" id="{EAD8ACDE-561C-E129-CA45-8147DD468241}"/>
              </a:ext>
            </a:extLst>
          </p:cNvPr>
          <p:cNvPicPr>
            <a:picLocks noChangeAspect="1"/>
          </p:cNvPicPr>
          <p:nvPr/>
        </p:nvPicPr>
        <p:blipFill>
          <a:blip r:embed="rId13"/>
          <a:stretch>
            <a:fillRect/>
          </a:stretch>
        </p:blipFill>
        <p:spPr>
          <a:xfrm>
            <a:off x="8481896" y="3761430"/>
            <a:ext cx="1916711" cy="2886341"/>
          </a:xfrm>
          <a:prstGeom prst="rect">
            <a:avLst/>
          </a:prstGeom>
        </p:spPr>
      </p:pic>
      <p:pic>
        <p:nvPicPr>
          <p:cNvPr id="20" name="Picture 19" descr="A picture containing person, person, wall, posing&#10;&#10;Description automatically generated">
            <a:extLst>
              <a:ext uri="{FF2B5EF4-FFF2-40B4-BE49-F238E27FC236}">
                <a16:creationId xmlns:a16="http://schemas.microsoft.com/office/drawing/2014/main" id="{DEB9AC51-B5A0-1882-F71A-FBAD2387EFBB}"/>
              </a:ext>
            </a:extLst>
          </p:cNvPr>
          <p:cNvPicPr>
            <a:picLocks noChangeAspect="1"/>
          </p:cNvPicPr>
          <p:nvPr/>
        </p:nvPicPr>
        <p:blipFill>
          <a:blip r:embed="rId14"/>
          <a:stretch>
            <a:fillRect/>
          </a:stretch>
        </p:blipFill>
        <p:spPr>
          <a:xfrm>
            <a:off x="1696008" y="3746861"/>
            <a:ext cx="1916711" cy="2886341"/>
          </a:xfrm>
          <a:prstGeom prst="rect">
            <a:avLst/>
          </a:prstGeom>
        </p:spPr>
      </p:pic>
      <p:pic>
        <p:nvPicPr>
          <p:cNvPr id="24" name="Picture 23" descr="A picture containing person, wall, person, indoor&#10;&#10;Description automatically generated">
            <a:extLst>
              <a:ext uri="{FF2B5EF4-FFF2-40B4-BE49-F238E27FC236}">
                <a16:creationId xmlns:a16="http://schemas.microsoft.com/office/drawing/2014/main" id="{82B3D417-1C95-4058-8560-EC21905DCB4C}"/>
              </a:ext>
            </a:extLst>
          </p:cNvPr>
          <p:cNvPicPr>
            <a:picLocks noChangeAspect="1"/>
          </p:cNvPicPr>
          <p:nvPr/>
        </p:nvPicPr>
        <p:blipFill>
          <a:blip r:embed="rId15"/>
          <a:stretch>
            <a:fillRect/>
          </a:stretch>
        </p:blipFill>
        <p:spPr>
          <a:xfrm>
            <a:off x="5137643" y="3761429"/>
            <a:ext cx="1916711" cy="2886341"/>
          </a:xfrm>
          <a:prstGeom prst="rect">
            <a:avLst/>
          </a:prstGeom>
        </p:spPr>
      </p:pic>
    </p:spTree>
    <p:extLst>
      <p:ext uri="{BB962C8B-B14F-4D97-AF65-F5344CB8AC3E}">
        <p14:creationId xmlns:p14="http://schemas.microsoft.com/office/powerpoint/2010/main" val="365822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par>
                                <p:cTn id="44" presetID="10" presetClass="entr" presetSubtype="0" fill="hold"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nodeType="clickEffect">
                                  <p:stCondLst>
                                    <p:cond delay="0"/>
                                  </p:stCondLst>
                                  <p:childTnLst>
                                    <p:set>
                                      <p:cBhvr>
                                        <p:cTn id="53" dur="1" fill="hold">
                                          <p:stCondLst>
                                            <p:cond delay="0"/>
                                          </p:stCondLst>
                                        </p:cTn>
                                        <p:tgtEl>
                                          <p:spTgt spid="45"/>
                                        </p:tgtEl>
                                        <p:attrNameLst>
                                          <p:attrName>style.visibility</p:attrName>
                                        </p:attrNameLst>
                                      </p:cBhvr>
                                      <p:to>
                                        <p:strVal val="visible"/>
                                      </p:to>
                                    </p:set>
                                    <p:anim calcmode="lin" valueType="num">
                                      <p:cBhvr additive="base">
                                        <p:cTn id="54" dur="500" fill="hold"/>
                                        <p:tgtEl>
                                          <p:spTgt spid="45"/>
                                        </p:tgtEl>
                                        <p:attrNameLst>
                                          <p:attrName>ppt_x</p:attrName>
                                        </p:attrNameLst>
                                      </p:cBhvr>
                                      <p:tavLst>
                                        <p:tav tm="0">
                                          <p:val>
                                            <p:strVal val="0-#ppt_w/2"/>
                                          </p:val>
                                        </p:tav>
                                        <p:tav tm="100000">
                                          <p:val>
                                            <p:strVal val="#ppt_x"/>
                                          </p:val>
                                        </p:tav>
                                      </p:tavLst>
                                    </p:anim>
                                    <p:anim calcmode="lin" valueType="num">
                                      <p:cBhvr additive="base">
                                        <p:cTn id="5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825BD9-897B-23A2-8803-DDB9EA83DE7A}"/>
              </a:ext>
            </a:extLst>
          </p:cNvPr>
          <p:cNvPicPr>
            <a:picLocks noGrp="1" noChangeAspect="1"/>
          </p:cNvPicPr>
          <p:nvPr>
            <p:ph idx="1"/>
          </p:nvPr>
        </p:nvPicPr>
        <p:blipFill>
          <a:blip r:embed="rId3"/>
          <a:stretch>
            <a:fillRect/>
          </a:stretch>
        </p:blipFill>
        <p:spPr>
          <a:xfrm>
            <a:off x="8514519" y="5127860"/>
            <a:ext cx="734615" cy="762049"/>
          </a:xfrm>
          <a:prstGeom prst="rect">
            <a:avLst/>
          </a:prstGeom>
        </p:spPr>
      </p:pic>
      <p:pic>
        <p:nvPicPr>
          <p:cNvPr id="5" name="Picture 4">
            <a:extLst>
              <a:ext uri="{FF2B5EF4-FFF2-40B4-BE49-F238E27FC236}">
                <a16:creationId xmlns:a16="http://schemas.microsoft.com/office/drawing/2014/main" id="{556B8E6A-30E5-3129-54BD-9E8008843C73}"/>
              </a:ext>
            </a:extLst>
          </p:cNvPr>
          <p:cNvPicPr>
            <a:picLocks noChangeAspect="1"/>
          </p:cNvPicPr>
          <p:nvPr/>
        </p:nvPicPr>
        <p:blipFill>
          <a:blip r:embed="rId4"/>
          <a:stretch>
            <a:fillRect/>
          </a:stretch>
        </p:blipFill>
        <p:spPr>
          <a:xfrm>
            <a:off x="5799070" y="5138032"/>
            <a:ext cx="698037" cy="759001"/>
          </a:xfrm>
          <a:prstGeom prst="rect">
            <a:avLst/>
          </a:prstGeom>
        </p:spPr>
      </p:pic>
      <p:pic>
        <p:nvPicPr>
          <p:cNvPr id="6" name="Picture 5">
            <a:extLst>
              <a:ext uri="{FF2B5EF4-FFF2-40B4-BE49-F238E27FC236}">
                <a16:creationId xmlns:a16="http://schemas.microsoft.com/office/drawing/2014/main" id="{62E6156C-EA4E-A3A1-8457-B3BE160DD066}"/>
              </a:ext>
            </a:extLst>
          </p:cNvPr>
          <p:cNvPicPr>
            <a:picLocks noChangeAspect="1"/>
          </p:cNvPicPr>
          <p:nvPr/>
        </p:nvPicPr>
        <p:blipFill>
          <a:blip r:embed="rId5"/>
          <a:stretch>
            <a:fillRect/>
          </a:stretch>
        </p:blipFill>
        <p:spPr>
          <a:xfrm>
            <a:off x="3026364" y="5131527"/>
            <a:ext cx="685844" cy="731567"/>
          </a:xfrm>
          <a:prstGeom prst="rect">
            <a:avLst/>
          </a:prstGeom>
        </p:spPr>
      </p:pic>
      <p:sp>
        <p:nvSpPr>
          <p:cNvPr id="11" name="Title 1">
            <a:extLst>
              <a:ext uri="{FF2B5EF4-FFF2-40B4-BE49-F238E27FC236}">
                <a16:creationId xmlns:a16="http://schemas.microsoft.com/office/drawing/2014/main" id="{A209D233-2ED3-DE3B-D4C7-54F3F2668485}"/>
              </a:ext>
            </a:extLst>
          </p:cNvPr>
          <p:cNvSpPr txBox="1">
            <a:spLocks/>
          </p:cNvSpPr>
          <p:nvPr/>
        </p:nvSpPr>
        <p:spPr>
          <a:xfrm>
            <a:off x="113517" y="25524"/>
            <a:ext cx="10658986" cy="75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Peak</a:t>
            </a:r>
            <a:r>
              <a:rPr lang="ro-RO" dirty="0">
                <a:solidFill>
                  <a:schemeClr val="accent1"/>
                </a:solidFill>
                <a:latin typeface="Arial" panose="020B0604020202020204" pitchFamily="34" charset="0"/>
                <a:cs typeface="Arial" panose="020B0604020202020204" pitchFamily="34" charset="0"/>
              </a:rPr>
              <a:t>-</a:t>
            </a:r>
            <a:r>
              <a:rPr lang="en-US" dirty="0">
                <a:solidFill>
                  <a:schemeClr val="accent1"/>
                </a:solidFill>
                <a:latin typeface="Arial" panose="020B0604020202020204" pitchFamily="34" charset="0"/>
                <a:cs typeface="Arial" panose="020B0604020202020204" pitchFamily="34" charset="0"/>
              </a:rPr>
              <a:t>shift model – training</a:t>
            </a:r>
          </a:p>
        </p:txBody>
      </p:sp>
      <p:sp>
        <p:nvSpPr>
          <p:cNvPr id="2" name="Slide Number Placeholder 1">
            <a:extLst>
              <a:ext uri="{FF2B5EF4-FFF2-40B4-BE49-F238E27FC236}">
                <a16:creationId xmlns:a16="http://schemas.microsoft.com/office/drawing/2014/main" id="{7DA33AE5-AD75-4E96-441F-55C681C1D524}"/>
              </a:ext>
            </a:extLst>
          </p:cNvPr>
          <p:cNvSpPr>
            <a:spLocks noGrp="1"/>
          </p:cNvSpPr>
          <p:nvPr>
            <p:ph type="sldNum" sz="quarter" idx="12"/>
          </p:nvPr>
        </p:nvSpPr>
        <p:spPr/>
        <p:txBody>
          <a:bodyPr/>
          <a:lstStyle/>
          <a:p>
            <a:fld id="{51CEAAB7-0A54-EC46-B096-84264B42CA3A}" type="slidenum">
              <a:rPr lang="en-US" smtClean="0"/>
              <a:t>13</a:t>
            </a:fld>
            <a:endParaRPr lang="en-US"/>
          </a:p>
        </p:txBody>
      </p:sp>
      <p:sp>
        <p:nvSpPr>
          <p:cNvPr id="14" name="TextBox 13">
            <a:extLst>
              <a:ext uri="{FF2B5EF4-FFF2-40B4-BE49-F238E27FC236}">
                <a16:creationId xmlns:a16="http://schemas.microsoft.com/office/drawing/2014/main" id="{4824F465-7CC4-277C-074A-EFB23E6632C4}"/>
              </a:ext>
            </a:extLst>
          </p:cNvPr>
          <p:cNvSpPr txBox="1"/>
          <p:nvPr/>
        </p:nvSpPr>
        <p:spPr>
          <a:xfrm>
            <a:off x="3122067" y="5963364"/>
            <a:ext cx="942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a:t>
            </a:r>
          </a:p>
        </p:txBody>
      </p:sp>
      <p:sp>
        <p:nvSpPr>
          <p:cNvPr id="16" name="TextBox 15">
            <a:extLst>
              <a:ext uri="{FF2B5EF4-FFF2-40B4-BE49-F238E27FC236}">
                <a16:creationId xmlns:a16="http://schemas.microsoft.com/office/drawing/2014/main" id="{77EBD310-119A-823B-A73A-A38E9DEEF481}"/>
              </a:ext>
            </a:extLst>
          </p:cNvPr>
          <p:cNvSpPr txBox="1"/>
          <p:nvPr/>
        </p:nvSpPr>
        <p:spPr>
          <a:xfrm>
            <a:off x="5869888" y="5963364"/>
            <a:ext cx="942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47753E12-F707-5183-39DC-F7D53CCA56BD}"/>
              </a:ext>
            </a:extLst>
          </p:cNvPr>
          <p:cNvSpPr txBox="1"/>
          <p:nvPr/>
        </p:nvSpPr>
        <p:spPr>
          <a:xfrm>
            <a:off x="8548205" y="5957926"/>
            <a:ext cx="942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+0.5</a:t>
            </a:r>
          </a:p>
        </p:txBody>
      </p:sp>
      <p:graphicFrame>
        <p:nvGraphicFramePr>
          <p:cNvPr id="19" name="Chart 18">
            <a:extLst>
              <a:ext uri="{FF2B5EF4-FFF2-40B4-BE49-F238E27FC236}">
                <a16:creationId xmlns:a16="http://schemas.microsoft.com/office/drawing/2014/main" id="{575D3749-F128-542D-3C6A-E1BB3FDF6F07}"/>
              </a:ext>
            </a:extLst>
          </p:cNvPr>
          <p:cNvGraphicFramePr>
            <a:graphicFrameLocks/>
          </p:cNvGraphicFramePr>
          <p:nvPr>
            <p:extLst>
              <p:ext uri="{D42A27DB-BD31-4B8C-83A1-F6EECF244321}">
                <p14:modId xmlns:p14="http://schemas.microsoft.com/office/powerpoint/2010/main" val="568552822"/>
              </p:ext>
            </p:extLst>
          </p:nvPr>
        </p:nvGraphicFramePr>
        <p:xfrm>
          <a:off x="1504227" y="904627"/>
          <a:ext cx="8924288" cy="409295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816349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825BD9-897B-23A2-8803-DDB9EA83DE7A}"/>
              </a:ext>
            </a:extLst>
          </p:cNvPr>
          <p:cNvPicPr>
            <a:picLocks noGrp="1" noChangeAspect="1"/>
          </p:cNvPicPr>
          <p:nvPr>
            <p:ph idx="1"/>
          </p:nvPr>
        </p:nvPicPr>
        <p:blipFill>
          <a:blip r:embed="rId3"/>
          <a:stretch>
            <a:fillRect/>
          </a:stretch>
        </p:blipFill>
        <p:spPr>
          <a:xfrm>
            <a:off x="8514519" y="5127860"/>
            <a:ext cx="734615" cy="762049"/>
          </a:xfrm>
          <a:prstGeom prst="rect">
            <a:avLst/>
          </a:prstGeom>
        </p:spPr>
      </p:pic>
      <p:pic>
        <p:nvPicPr>
          <p:cNvPr id="5" name="Picture 4">
            <a:extLst>
              <a:ext uri="{FF2B5EF4-FFF2-40B4-BE49-F238E27FC236}">
                <a16:creationId xmlns:a16="http://schemas.microsoft.com/office/drawing/2014/main" id="{556B8E6A-30E5-3129-54BD-9E8008843C73}"/>
              </a:ext>
            </a:extLst>
          </p:cNvPr>
          <p:cNvPicPr>
            <a:picLocks noChangeAspect="1"/>
          </p:cNvPicPr>
          <p:nvPr/>
        </p:nvPicPr>
        <p:blipFill>
          <a:blip r:embed="rId4"/>
          <a:stretch>
            <a:fillRect/>
          </a:stretch>
        </p:blipFill>
        <p:spPr>
          <a:xfrm>
            <a:off x="5799070" y="5138032"/>
            <a:ext cx="698037" cy="759001"/>
          </a:xfrm>
          <a:prstGeom prst="rect">
            <a:avLst/>
          </a:prstGeom>
        </p:spPr>
      </p:pic>
      <p:pic>
        <p:nvPicPr>
          <p:cNvPr id="6" name="Picture 5">
            <a:extLst>
              <a:ext uri="{FF2B5EF4-FFF2-40B4-BE49-F238E27FC236}">
                <a16:creationId xmlns:a16="http://schemas.microsoft.com/office/drawing/2014/main" id="{62E6156C-EA4E-A3A1-8457-B3BE160DD066}"/>
              </a:ext>
            </a:extLst>
          </p:cNvPr>
          <p:cNvPicPr>
            <a:picLocks noChangeAspect="1"/>
          </p:cNvPicPr>
          <p:nvPr/>
        </p:nvPicPr>
        <p:blipFill>
          <a:blip r:embed="rId5"/>
          <a:stretch>
            <a:fillRect/>
          </a:stretch>
        </p:blipFill>
        <p:spPr>
          <a:xfrm>
            <a:off x="3026364" y="5131527"/>
            <a:ext cx="685844" cy="731567"/>
          </a:xfrm>
          <a:prstGeom prst="rect">
            <a:avLst/>
          </a:prstGeom>
        </p:spPr>
      </p:pic>
      <p:sp>
        <p:nvSpPr>
          <p:cNvPr id="11" name="Title 1">
            <a:extLst>
              <a:ext uri="{FF2B5EF4-FFF2-40B4-BE49-F238E27FC236}">
                <a16:creationId xmlns:a16="http://schemas.microsoft.com/office/drawing/2014/main" id="{A209D233-2ED3-DE3B-D4C7-54F3F2668485}"/>
              </a:ext>
            </a:extLst>
          </p:cNvPr>
          <p:cNvSpPr txBox="1">
            <a:spLocks/>
          </p:cNvSpPr>
          <p:nvPr/>
        </p:nvSpPr>
        <p:spPr>
          <a:xfrm>
            <a:off x="113517" y="25524"/>
            <a:ext cx="10658986" cy="75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Peak</a:t>
            </a:r>
            <a:r>
              <a:rPr lang="ro-RO" dirty="0">
                <a:solidFill>
                  <a:schemeClr val="accent1"/>
                </a:solidFill>
                <a:latin typeface="Arial" panose="020B0604020202020204" pitchFamily="34" charset="0"/>
                <a:cs typeface="Arial" panose="020B0604020202020204" pitchFamily="34" charset="0"/>
              </a:rPr>
              <a:t>-</a:t>
            </a:r>
            <a:r>
              <a:rPr lang="en-US" dirty="0">
                <a:solidFill>
                  <a:schemeClr val="accent1"/>
                </a:solidFill>
                <a:latin typeface="Arial" panose="020B0604020202020204" pitchFamily="34" charset="0"/>
                <a:cs typeface="Arial" panose="020B0604020202020204" pitchFamily="34" charset="0"/>
              </a:rPr>
              <a:t>shift model – testing</a:t>
            </a:r>
          </a:p>
        </p:txBody>
      </p:sp>
      <p:sp>
        <p:nvSpPr>
          <p:cNvPr id="2" name="Slide Number Placeholder 1">
            <a:extLst>
              <a:ext uri="{FF2B5EF4-FFF2-40B4-BE49-F238E27FC236}">
                <a16:creationId xmlns:a16="http://schemas.microsoft.com/office/drawing/2014/main" id="{7DA33AE5-AD75-4E96-441F-55C681C1D524}"/>
              </a:ext>
            </a:extLst>
          </p:cNvPr>
          <p:cNvSpPr>
            <a:spLocks noGrp="1"/>
          </p:cNvSpPr>
          <p:nvPr>
            <p:ph type="sldNum" sz="quarter" idx="12"/>
          </p:nvPr>
        </p:nvSpPr>
        <p:spPr/>
        <p:txBody>
          <a:bodyPr/>
          <a:lstStyle/>
          <a:p>
            <a:fld id="{51CEAAB7-0A54-EC46-B096-84264B42CA3A}" type="slidenum">
              <a:rPr lang="en-US" smtClean="0"/>
              <a:t>14</a:t>
            </a:fld>
            <a:endParaRPr lang="en-US"/>
          </a:p>
        </p:txBody>
      </p:sp>
      <p:graphicFrame>
        <p:nvGraphicFramePr>
          <p:cNvPr id="7" name="Chart 6">
            <a:extLst>
              <a:ext uri="{FF2B5EF4-FFF2-40B4-BE49-F238E27FC236}">
                <a16:creationId xmlns:a16="http://schemas.microsoft.com/office/drawing/2014/main" id="{7A233293-5430-B354-DAA3-C4F6D04A08E7}"/>
              </a:ext>
            </a:extLst>
          </p:cNvPr>
          <p:cNvGraphicFramePr>
            <a:graphicFrameLocks/>
          </p:cNvGraphicFramePr>
          <p:nvPr/>
        </p:nvGraphicFramePr>
        <p:xfrm>
          <a:off x="1468708" y="1278436"/>
          <a:ext cx="8927150" cy="3837849"/>
        </p:xfrm>
        <a:graphic>
          <a:graphicData uri="http://schemas.openxmlformats.org/drawingml/2006/chart">
            <c:chart xmlns:c="http://schemas.openxmlformats.org/drawingml/2006/chart" xmlns:r="http://schemas.openxmlformats.org/officeDocument/2006/relationships" r:id="rId6"/>
          </a:graphicData>
        </a:graphic>
      </p:graphicFrame>
      <p:cxnSp>
        <p:nvCxnSpPr>
          <p:cNvPr id="12" name="Straight Arrow Connector 11">
            <a:extLst>
              <a:ext uri="{FF2B5EF4-FFF2-40B4-BE49-F238E27FC236}">
                <a16:creationId xmlns:a16="http://schemas.microsoft.com/office/drawing/2014/main" id="{BB7D40E6-D2E6-502A-F821-023E3D5E4271}"/>
              </a:ext>
            </a:extLst>
          </p:cNvPr>
          <p:cNvCxnSpPr>
            <a:cxnSpLocks/>
          </p:cNvCxnSpPr>
          <p:nvPr/>
        </p:nvCxnSpPr>
        <p:spPr>
          <a:xfrm>
            <a:off x="6812280" y="3714206"/>
            <a:ext cx="141732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824F465-7CC4-277C-074A-EFB23E6632C4}"/>
              </a:ext>
            </a:extLst>
          </p:cNvPr>
          <p:cNvSpPr txBox="1"/>
          <p:nvPr/>
        </p:nvSpPr>
        <p:spPr>
          <a:xfrm>
            <a:off x="3122067" y="5963364"/>
            <a:ext cx="942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a:t>
            </a:r>
          </a:p>
        </p:txBody>
      </p:sp>
      <p:sp>
        <p:nvSpPr>
          <p:cNvPr id="16" name="TextBox 15">
            <a:extLst>
              <a:ext uri="{FF2B5EF4-FFF2-40B4-BE49-F238E27FC236}">
                <a16:creationId xmlns:a16="http://schemas.microsoft.com/office/drawing/2014/main" id="{77EBD310-119A-823B-A73A-A38E9DEEF481}"/>
              </a:ext>
            </a:extLst>
          </p:cNvPr>
          <p:cNvSpPr txBox="1"/>
          <p:nvPr/>
        </p:nvSpPr>
        <p:spPr>
          <a:xfrm>
            <a:off x="5869888" y="5963364"/>
            <a:ext cx="942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47753E12-F707-5183-39DC-F7D53CCA56BD}"/>
              </a:ext>
            </a:extLst>
          </p:cNvPr>
          <p:cNvSpPr txBox="1"/>
          <p:nvPr/>
        </p:nvSpPr>
        <p:spPr>
          <a:xfrm>
            <a:off x="8548205" y="5957926"/>
            <a:ext cx="942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+0.5</a:t>
            </a:r>
          </a:p>
        </p:txBody>
      </p:sp>
    </p:spTree>
    <p:extLst>
      <p:ext uri="{BB962C8B-B14F-4D97-AF65-F5344CB8AC3E}">
        <p14:creationId xmlns:p14="http://schemas.microsoft.com/office/powerpoint/2010/main" val="205870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0-#ppt_w/2"/>
                                          </p:val>
                                        </p:tav>
                                        <p:tav tm="100000">
                                          <p:val>
                                            <p:strVal val="#ppt_x"/>
                                          </p:val>
                                        </p:tav>
                                      </p:tavLst>
                                    </p:anim>
                                    <p:anim calcmode="lin" valueType="num">
                                      <p:cBhvr additive="base">
                                        <p:cTn id="1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E825BD9-897B-23A2-8803-DDB9EA83DE7A}"/>
              </a:ext>
            </a:extLst>
          </p:cNvPr>
          <p:cNvPicPr>
            <a:picLocks noGrp="1" noChangeAspect="1"/>
          </p:cNvPicPr>
          <p:nvPr>
            <p:ph idx="1"/>
          </p:nvPr>
        </p:nvPicPr>
        <p:blipFill>
          <a:blip r:embed="rId3"/>
          <a:stretch>
            <a:fillRect/>
          </a:stretch>
        </p:blipFill>
        <p:spPr>
          <a:xfrm>
            <a:off x="6850354" y="5484090"/>
            <a:ext cx="734615" cy="762049"/>
          </a:xfrm>
          <a:prstGeom prst="rect">
            <a:avLst/>
          </a:prstGeom>
        </p:spPr>
      </p:pic>
      <p:pic>
        <p:nvPicPr>
          <p:cNvPr id="5" name="Picture 4">
            <a:extLst>
              <a:ext uri="{FF2B5EF4-FFF2-40B4-BE49-F238E27FC236}">
                <a16:creationId xmlns:a16="http://schemas.microsoft.com/office/drawing/2014/main" id="{556B8E6A-30E5-3129-54BD-9E8008843C73}"/>
              </a:ext>
            </a:extLst>
          </p:cNvPr>
          <p:cNvPicPr>
            <a:picLocks noChangeAspect="1"/>
          </p:cNvPicPr>
          <p:nvPr/>
        </p:nvPicPr>
        <p:blipFill>
          <a:blip r:embed="rId4"/>
          <a:stretch>
            <a:fillRect/>
          </a:stretch>
        </p:blipFill>
        <p:spPr>
          <a:xfrm>
            <a:off x="5683323" y="5496033"/>
            <a:ext cx="698037" cy="759001"/>
          </a:xfrm>
          <a:prstGeom prst="rect">
            <a:avLst/>
          </a:prstGeom>
        </p:spPr>
      </p:pic>
      <p:pic>
        <p:nvPicPr>
          <p:cNvPr id="6" name="Picture 5">
            <a:extLst>
              <a:ext uri="{FF2B5EF4-FFF2-40B4-BE49-F238E27FC236}">
                <a16:creationId xmlns:a16="http://schemas.microsoft.com/office/drawing/2014/main" id="{62E6156C-EA4E-A3A1-8457-B3BE160DD066}"/>
              </a:ext>
            </a:extLst>
          </p:cNvPr>
          <p:cNvPicPr>
            <a:picLocks noChangeAspect="1"/>
          </p:cNvPicPr>
          <p:nvPr/>
        </p:nvPicPr>
        <p:blipFill>
          <a:blip r:embed="rId5"/>
          <a:stretch>
            <a:fillRect/>
          </a:stretch>
        </p:blipFill>
        <p:spPr>
          <a:xfrm>
            <a:off x="4460179" y="5484090"/>
            <a:ext cx="685844" cy="731567"/>
          </a:xfrm>
          <a:prstGeom prst="rect">
            <a:avLst/>
          </a:prstGeom>
        </p:spPr>
      </p:pic>
      <p:sp>
        <p:nvSpPr>
          <p:cNvPr id="11" name="Title 1">
            <a:extLst>
              <a:ext uri="{FF2B5EF4-FFF2-40B4-BE49-F238E27FC236}">
                <a16:creationId xmlns:a16="http://schemas.microsoft.com/office/drawing/2014/main" id="{A209D233-2ED3-DE3B-D4C7-54F3F2668485}"/>
              </a:ext>
            </a:extLst>
          </p:cNvPr>
          <p:cNvSpPr txBox="1">
            <a:spLocks/>
          </p:cNvSpPr>
          <p:nvPr/>
        </p:nvSpPr>
        <p:spPr>
          <a:xfrm>
            <a:off x="113517" y="25524"/>
            <a:ext cx="10658986" cy="75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Peak</a:t>
            </a:r>
            <a:r>
              <a:rPr lang="ro-RO" dirty="0">
                <a:solidFill>
                  <a:schemeClr val="accent1"/>
                </a:solidFill>
                <a:latin typeface="Arial" panose="020B0604020202020204" pitchFamily="34" charset="0"/>
                <a:cs typeface="Arial" panose="020B0604020202020204" pitchFamily="34" charset="0"/>
              </a:rPr>
              <a:t>-</a:t>
            </a:r>
            <a:r>
              <a:rPr lang="en-US" dirty="0">
                <a:solidFill>
                  <a:schemeClr val="accent1"/>
                </a:solidFill>
                <a:latin typeface="Arial" panose="020B0604020202020204" pitchFamily="34" charset="0"/>
                <a:cs typeface="Arial" panose="020B0604020202020204" pitchFamily="34" charset="0"/>
              </a:rPr>
              <a:t>shift model – warmth domain</a:t>
            </a:r>
          </a:p>
        </p:txBody>
      </p:sp>
      <p:sp>
        <p:nvSpPr>
          <p:cNvPr id="2" name="Slide Number Placeholder 1">
            <a:extLst>
              <a:ext uri="{FF2B5EF4-FFF2-40B4-BE49-F238E27FC236}">
                <a16:creationId xmlns:a16="http://schemas.microsoft.com/office/drawing/2014/main" id="{7DA33AE5-AD75-4E96-441F-55C681C1D524}"/>
              </a:ext>
            </a:extLst>
          </p:cNvPr>
          <p:cNvSpPr>
            <a:spLocks noGrp="1"/>
          </p:cNvSpPr>
          <p:nvPr>
            <p:ph type="sldNum" sz="quarter" idx="12"/>
          </p:nvPr>
        </p:nvSpPr>
        <p:spPr/>
        <p:txBody>
          <a:bodyPr/>
          <a:lstStyle/>
          <a:p>
            <a:fld id="{51CEAAB7-0A54-EC46-B096-84264B42CA3A}" type="slidenum">
              <a:rPr lang="en-US" smtClean="0"/>
              <a:t>15</a:t>
            </a:fld>
            <a:endParaRPr lang="en-US"/>
          </a:p>
        </p:txBody>
      </p:sp>
      <p:sp>
        <p:nvSpPr>
          <p:cNvPr id="14" name="TextBox 13">
            <a:extLst>
              <a:ext uri="{FF2B5EF4-FFF2-40B4-BE49-F238E27FC236}">
                <a16:creationId xmlns:a16="http://schemas.microsoft.com/office/drawing/2014/main" id="{4824F465-7CC4-277C-074A-EFB23E6632C4}"/>
              </a:ext>
            </a:extLst>
          </p:cNvPr>
          <p:cNvSpPr txBox="1"/>
          <p:nvPr/>
        </p:nvSpPr>
        <p:spPr>
          <a:xfrm>
            <a:off x="4555882" y="6315927"/>
            <a:ext cx="942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a:t>
            </a:r>
          </a:p>
        </p:txBody>
      </p:sp>
      <p:sp>
        <p:nvSpPr>
          <p:cNvPr id="16" name="TextBox 15">
            <a:extLst>
              <a:ext uri="{FF2B5EF4-FFF2-40B4-BE49-F238E27FC236}">
                <a16:creationId xmlns:a16="http://schemas.microsoft.com/office/drawing/2014/main" id="{77EBD310-119A-823B-A73A-A38E9DEEF481}"/>
              </a:ext>
            </a:extLst>
          </p:cNvPr>
          <p:cNvSpPr txBox="1"/>
          <p:nvPr/>
        </p:nvSpPr>
        <p:spPr>
          <a:xfrm>
            <a:off x="5754141" y="6321365"/>
            <a:ext cx="942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+1</a:t>
            </a:r>
          </a:p>
        </p:txBody>
      </p:sp>
      <p:sp>
        <p:nvSpPr>
          <p:cNvPr id="17" name="TextBox 16">
            <a:extLst>
              <a:ext uri="{FF2B5EF4-FFF2-40B4-BE49-F238E27FC236}">
                <a16:creationId xmlns:a16="http://schemas.microsoft.com/office/drawing/2014/main" id="{47753E12-F707-5183-39DC-F7D53CCA56BD}"/>
              </a:ext>
            </a:extLst>
          </p:cNvPr>
          <p:cNvSpPr txBox="1"/>
          <p:nvPr/>
        </p:nvSpPr>
        <p:spPr>
          <a:xfrm>
            <a:off x="6884040" y="6314156"/>
            <a:ext cx="942392"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+0.5</a:t>
            </a:r>
          </a:p>
        </p:txBody>
      </p:sp>
      <p:pic>
        <p:nvPicPr>
          <p:cNvPr id="3" name="Picture 2">
            <a:extLst>
              <a:ext uri="{FF2B5EF4-FFF2-40B4-BE49-F238E27FC236}">
                <a16:creationId xmlns:a16="http://schemas.microsoft.com/office/drawing/2014/main" id="{A81984E6-5680-9976-0D7F-4821D50D67C8}"/>
              </a:ext>
            </a:extLst>
          </p:cNvPr>
          <p:cNvPicPr>
            <a:picLocks noChangeAspect="1"/>
          </p:cNvPicPr>
          <p:nvPr/>
        </p:nvPicPr>
        <p:blipFill>
          <a:blip r:embed="rId6"/>
          <a:stretch>
            <a:fillRect/>
          </a:stretch>
        </p:blipFill>
        <p:spPr>
          <a:xfrm>
            <a:off x="2941730" y="928755"/>
            <a:ext cx="5961924" cy="4416541"/>
          </a:xfrm>
          <a:prstGeom prst="rect">
            <a:avLst/>
          </a:prstGeom>
        </p:spPr>
      </p:pic>
    </p:spTree>
    <p:extLst>
      <p:ext uri="{BB962C8B-B14F-4D97-AF65-F5344CB8AC3E}">
        <p14:creationId xmlns:p14="http://schemas.microsoft.com/office/powerpoint/2010/main" val="67619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89286" y="52319"/>
            <a:ext cx="6006714" cy="474154"/>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Arial" panose="020B0604020202020204" pitchFamily="34" charset="0"/>
                <a:cs typeface="Arial" panose="020B0604020202020204" pitchFamily="34" charset="0"/>
              </a:rPr>
              <a:t>Model estimates for x=0.5 and prior = [0.33 0.33 0.33]</a:t>
            </a:r>
          </a:p>
        </p:txBody>
      </p:sp>
      <p:sp>
        <p:nvSpPr>
          <p:cNvPr id="16" name="TextBox 15">
            <a:extLst>
              <a:ext uri="{FF2B5EF4-FFF2-40B4-BE49-F238E27FC236}">
                <a16:creationId xmlns:a16="http://schemas.microsoft.com/office/drawing/2014/main" id="{BAA33E96-91EE-DEE3-8DE8-10CCC5ADB889}"/>
              </a:ext>
            </a:extLst>
          </p:cNvPr>
          <p:cNvSpPr txBox="1"/>
          <p:nvPr/>
        </p:nvSpPr>
        <p:spPr>
          <a:xfrm>
            <a:off x="2432070" y="412904"/>
            <a:ext cx="198301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2145256" y="3544580"/>
            <a:ext cx="2269826"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7660215" y="439828"/>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7675062" y="3534929"/>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8474634" y="412904"/>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8574634" y="3534929"/>
            <a:ext cx="800219" cy="369332"/>
          </a:xfrm>
          <a:prstGeom prst="rect">
            <a:avLst/>
          </a:prstGeom>
        </p:spPr>
      </p:pic>
      <p:pic>
        <p:nvPicPr>
          <p:cNvPr id="4" name="Picture 3">
            <a:extLst>
              <a:ext uri="{FF2B5EF4-FFF2-40B4-BE49-F238E27FC236}">
                <a16:creationId xmlns:a16="http://schemas.microsoft.com/office/drawing/2014/main" id="{4250EC01-4A3D-9C1F-7FE6-6E3CD0E74764}"/>
              </a:ext>
            </a:extLst>
          </p:cNvPr>
          <p:cNvPicPr>
            <a:picLocks noChangeAspect="1"/>
          </p:cNvPicPr>
          <p:nvPr/>
        </p:nvPicPr>
        <p:blipFill>
          <a:blip r:embed="rId4"/>
          <a:stretch>
            <a:fillRect/>
          </a:stretch>
        </p:blipFill>
        <p:spPr>
          <a:xfrm>
            <a:off x="146703" y="3313685"/>
            <a:ext cx="1229817" cy="1181588"/>
          </a:xfrm>
          <a:prstGeom prst="rect">
            <a:avLst/>
          </a:prstGeom>
        </p:spPr>
      </p:pic>
      <p:pic>
        <p:nvPicPr>
          <p:cNvPr id="7" name="Content Placeholder 3">
            <a:extLst>
              <a:ext uri="{FF2B5EF4-FFF2-40B4-BE49-F238E27FC236}">
                <a16:creationId xmlns:a16="http://schemas.microsoft.com/office/drawing/2014/main" id="{C0CB18C3-2017-6ABC-E8E6-FCB027356A0D}"/>
              </a:ext>
            </a:extLst>
          </p:cNvPr>
          <p:cNvPicPr>
            <a:picLocks noGrp="1" noChangeAspect="1"/>
          </p:cNvPicPr>
          <p:nvPr>
            <p:ph idx="1"/>
          </p:nvPr>
        </p:nvPicPr>
        <p:blipFill>
          <a:blip r:embed="rId5"/>
          <a:stretch>
            <a:fillRect/>
          </a:stretch>
        </p:blipFill>
        <p:spPr>
          <a:xfrm>
            <a:off x="3223426" y="6546665"/>
            <a:ext cx="249692" cy="259016"/>
          </a:xfrm>
          <a:prstGeom prst="rect">
            <a:avLst/>
          </a:prstGeom>
        </p:spPr>
      </p:pic>
      <p:pic>
        <p:nvPicPr>
          <p:cNvPr id="8" name="Picture 7">
            <a:extLst>
              <a:ext uri="{FF2B5EF4-FFF2-40B4-BE49-F238E27FC236}">
                <a16:creationId xmlns:a16="http://schemas.microsoft.com/office/drawing/2014/main" id="{23F435C4-8352-600A-8C00-73D1A2E99249}"/>
              </a:ext>
            </a:extLst>
          </p:cNvPr>
          <p:cNvPicPr>
            <a:picLocks noChangeAspect="1"/>
          </p:cNvPicPr>
          <p:nvPr/>
        </p:nvPicPr>
        <p:blipFill>
          <a:blip r:embed="rId6"/>
          <a:stretch>
            <a:fillRect/>
          </a:stretch>
        </p:blipFill>
        <p:spPr>
          <a:xfrm>
            <a:off x="4646105" y="6547702"/>
            <a:ext cx="237258" cy="257979"/>
          </a:xfrm>
          <a:prstGeom prst="rect">
            <a:avLst/>
          </a:prstGeom>
        </p:spPr>
      </p:pic>
      <p:pic>
        <p:nvPicPr>
          <p:cNvPr id="9" name="Picture 8">
            <a:extLst>
              <a:ext uri="{FF2B5EF4-FFF2-40B4-BE49-F238E27FC236}">
                <a16:creationId xmlns:a16="http://schemas.microsoft.com/office/drawing/2014/main" id="{8A9053D5-09B7-F4AA-7251-279806DDDDEE}"/>
              </a:ext>
            </a:extLst>
          </p:cNvPr>
          <p:cNvPicPr>
            <a:picLocks noChangeAspect="1"/>
          </p:cNvPicPr>
          <p:nvPr/>
        </p:nvPicPr>
        <p:blipFill>
          <a:blip r:embed="rId7"/>
          <a:stretch>
            <a:fillRect/>
          </a:stretch>
        </p:blipFill>
        <p:spPr>
          <a:xfrm>
            <a:off x="1878610" y="6543412"/>
            <a:ext cx="233114" cy="248655"/>
          </a:xfrm>
          <a:prstGeom prst="rect">
            <a:avLst/>
          </a:prstGeom>
        </p:spPr>
      </p:pic>
      <p:pic>
        <p:nvPicPr>
          <p:cNvPr id="3" name="Picture 2" descr="Chart, line chart&#10;&#10;Description automatically generated">
            <a:extLst>
              <a:ext uri="{FF2B5EF4-FFF2-40B4-BE49-F238E27FC236}">
                <a16:creationId xmlns:a16="http://schemas.microsoft.com/office/drawing/2014/main" id="{0AB159E3-A667-B4C2-6713-EABFFC0091C6}"/>
              </a:ext>
            </a:extLst>
          </p:cNvPr>
          <p:cNvPicPr>
            <a:picLocks noChangeAspect="1"/>
          </p:cNvPicPr>
          <p:nvPr/>
        </p:nvPicPr>
        <p:blipFill>
          <a:blip r:embed="rId8"/>
          <a:stretch>
            <a:fillRect/>
          </a:stretch>
        </p:blipFill>
        <p:spPr>
          <a:xfrm>
            <a:off x="1600272" y="798921"/>
            <a:ext cx="3248935" cy="2599148"/>
          </a:xfrm>
          <a:prstGeom prst="rect">
            <a:avLst/>
          </a:prstGeom>
        </p:spPr>
      </p:pic>
      <p:pic>
        <p:nvPicPr>
          <p:cNvPr id="6" name="Picture 5" descr="Chart, line chart&#10;&#10;Description automatically generated">
            <a:extLst>
              <a:ext uri="{FF2B5EF4-FFF2-40B4-BE49-F238E27FC236}">
                <a16:creationId xmlns:a16="http://schemas.microsoft.com/office/drawing/2014/main" id="{AA47816E-A04D-F8C7-1611-1D59382A1F06}"/>
              </a:ext>
            </a:extLst>
          </p:cNvPr>
          <p:cNvPicPr>
            <a:picLocks noChangeAspect="1"/>
          </p:cNvPicPr>
          <p:nvPr/>
        </p:nvPicPr>
        <p:blipFill>
          <a:blip r:embed="rId9"/>
          <a:stretch>
            <a:fillRect/>
          </a:stretch>
        </p:blipFill>
        <p:spPr>
          <a:xfrm>
            <a:off x="1594415" y="3891501"/>
            <a:ext cx="3248935" cy="2599148"/>
          </a:xfrm>
          <a:prstGeom prst="rect">
            <a:avLst/>
          </a:prstGeom>
        </p:spPr>
      </p:pic>
      <p:pic>
        <p:nvPicPr>
          <p:cNvPr id="13" name="Picture 12" descr="Chart, line chart&#10;&#10;Description automatically generated">
            <a:extLst>
              <a:ext uri="{FF2B5EF4-FFF2-40B4-BE49-F238E27FC236}">
                <a16:creationId xmlns:a16="http://schemas.microsoft.com/office/drawing/2014/main" id="{A826A4B1-DBC9-8454-5407-11CCC33F8879}"/>
              </a:ext>
            </a:extLst>
          </p:cNvPr>
          <p:cNvPicPr>
            <a:picLocks noChangeAspect="1"/>
          </p:cNvPicPr>
          <p:nvPr/>
        </p:nvPicPr>
        <p:blipFill>
          <a:blip r:embed="rId10"/>
          <a:stretch>
            <a:fillRect/>
          </a:stretch>
        </p:blipFill>
        <p:spPr>
          <a:xfrm>
            <a:off x="6818859" y="850795"/>
            <a:ext cx="3248935" cy="2599148"/>
          </a:xfrm>
          <a:prstGeom prst="rect">
            <a:avLst/>
          </a:prstGeom>
        </p:spPr>
      </p:pic>
      <p:pic>
        <p:nvPicPr>
          <p:cNvPr id="15" name="Picture 14" descr="Chart, line chart&#10;&#10;Description automatically generated">
            <a:extLst>
              <a:ext uri="{FF2B5EF4-FFF2-40B4-BE49-F238E27FC236}">
                <a16:creationId xmlns:a16="http://schemas.microsoft.com/office/drawing/2014/main" id="{244B20BE-8719-ACEB-FA23-CAAAF60E5382}"/>
              </a:ext>
            </a:extLst>
          </p:cNvPr>
          <p:cNvPicPr>
            <a:picLocks noChangeAspect="1"/>
          </p:cNvPicPr>
          <p:nvPr/>
        </p:nvPicPr>
        <p:blipFill>
          <a:blip r:embed="rId11"/>
          <a:stretch>
            <a:fillRect/>
          </a:stretch>
        </p:blipFill>
        <p:spPr>
          <a:xfrm>
            <a:off x="6844223" y="3887834"/>
            <a:ext cx="3202521" cy="2599148"/>
          </a:xfrm>
          <a:prstGeom prst="rect">
            <a:avLst/>
          </a:prstGeom>
        </p:spPr>
      </p:pic>
      <p:pic>
        <p:nvPicPr>
          <p:cNvPr id="22" name="Content Placeholder 3">
            <a:extLst>
              <a:ext uri="{FF2B5EF4-FFF2-40B4-BE49-F238E27FC236}">
                <a16:creationId xmlns:a16="http://schemas.microsoft.com/office/drawing/2014/main" id="{5A01DE39-14A0-8673-9204-A914F67DCA70}"/>
              </a:ext>
            </a:extLst>
          </p:cNvPr>
          <p:cNvPicPr>
            <a:picLocks noChangeAspect="1"/>
          </p:cNvPicPr>
          <p:nvPr/>
        </p:nvPicPr>
        <p:blipFill>
          <a:blip r:embed="rId5"/>
          <a:stretch>
            <a:fillRect/>
          </a:stretch>
        </p:blipFill>
        <p:spPr>
          <a:xfrm>
            <a:off x="8407857" y="6574134"/>
            <a:ext cx="249692" cy="259016"/>
          </a:xfrm>
          <a:prstGeom prst="rect">
            <a:avLst/>
          </a:prstGeom>
        </p:spPr>
      </p:pic>
      <p:pic>
        <p:nvPicPr>
          <p:cNvPr id="23" name="Picture 22">
            <a:extLst>
              <a:ext uri="{FF2B5EF4-FFF2-40B4-BE49-F238E27FC236}">
                <a16:creationId xmlns:a16="http://schemas.microsoft.com/office/drawing/2014/main" id="{345C233F-E167-4E0B-53A5-B745B88AAD3F}"/>
              </a:ext>
            </a:extLst>
          </p:cNvPr>
          <p:cNvPicPr>
            <a:picLocks noChangeAspect="1"/>
          </p:cNvPicPr>
          <p:nvPr/>
        </p:nvPicPr>
        <p:blipFill>
          <a:blip r:embed="rId6"/>
          <a:stretch>
            <a:fillRect/>
          </a:stretch>
        </p:blipFill>
        <p:spPr>
          <a:xfrm>
            <a:off x="9830536" y="6575171"/>
            <a:ext cx="237258" cy="257979"/>
          </a:xfrm>
          <a:prstGeom prst="rect">
            <a:avLst/>
          </a:prstGeom>
        </p:spPr>
      </p:pic>
      <p:pic>
        <p:nvPicPr>
          <p:cNvPr id="24" name="Picture 23">
            <a:extLst>
              <a:ext uri="{FF2B5EF4-FFF2-40B4-BE49-F238E27FC236}">
                <a16:creationId xmlns:a16="http://schemas.microsoft.com/office/drawing/2014/main" id="{D8D5929E-94D4-D735-D3AF-8075AFD9E372}"/>
              </a:ext>
            </a:extLst>
          </p:cNvPr>
          <p:cNvPicPr>
            <a:picLocks noChangeAspect="1"/>
          </p:cNvPicPr>
          <p:nvPr/>
        </p:nvPicPr>
        <p:blipFill>
          <a:blip r:embed="rId7"/>
          <a:stretch>
            <a:fillRect/>
          </a:stretch>
        </p:blipFill>
        <p:spPr>
          <a:xfrm>
            <a:off x="7063041" y="6570881"/>
            <a:ext cx="233114" cy="248655"/>
          </a:xfrm>
          <a:prstGeom prst="rect">
            <a:avLst/>
          </a:prstGeom>
        </p:spPr>
      </p:pic>
      <p:pic>
        <p:nvPicPr>
          <p:cNvPr id="25" name="Picture 24" descr="Chart, line chart&#10;&#10;Description automatically generated">
            <a:extLst>
              <a:ext uri="{FF2B5EF4-FFF2-40B4-BE49-F238E27FC236}">
                <a16:creationId xmlns:a16="http://schemas.microsoft.com/office/drawing/2014/main" id="{12C169DA-8DDE-687A-4A90-0658BC1619B6}"/>
              </a:ext>
            </a:extLst>
          </p:cNvPr>
          <p:cNvPicPr>
            <a:picLocks noChangeAspect="1"/>
          </p:cNvPicPr>
          <p:nvPr/>
        </p:nvPicPr>
        <p:blipFill>
          <a:blip r:embed="rId11"/>
          <a:stretch>
            <a:fillRect/>
          </a:stretch>
        </p:blipFill>
        <p:spPr>
          <a:xfrm>
            <a:off x="6879130" y="3887834"/>
            <a:ext cx="3202521" cy="2599148"/>
          </a:xfrm>
          <a:prstGeom prst="rect">
            <a:avLst/>
          </a:prstGeom>
        </p:spPr>
      </p:pic>
      <p:sp>
        <p:nvSpPr>
          <p:cNvPr id="26" name="Slide Number Placeholder 25">
            <a:extLst>
              <a:ext uri="{FF2B5EF4-FFF2-40B4-BE49-F238E27FC236}">
                <a16:creationId xmlns:a16="http://schemas.microsoft.com/office/drawing/2014/main" id="{8680CF95-1301-B653-814F-6CEA9219BBF0}"/>
              </a:ext>
            </a:extLst>
          </p:cNvPr>
          <p:cNvSpPr>
            <a:spLocks noGrp="1"/>
          </p:cNvSpPr>
          <p:nvPr>
            <p:ph type="sldNum" sz="quarter" idx="12"/>
          </p:nvPr>
        </p:nvSpPr>
        <p:spPr/>
        <p:txBody>
          <a:bodyPr/>
          <a:lstStyle/>
          <a:p>
            <a:fld id="{51CEAAB7-0A54-EC46-B096-84264B42CA3A}" type="slidenum">
              <a:rPr lang="en-US" smtClean="0"/>
              <a:t>16</a:t>
            </a:fld>
            <a:endParaRPr lang="en-US"/>
          </a:p>
        </p:txBody>
      </p:sp>
    </p:spTree>
    <p:extLst>
      <p:ext uri="{BB962C8B-B14F-4D97-AF65-F5344CB8AC3E}">
        <p14:creationId xmlns:p14="http://schemas.microsoft.com/office/powerpoint/2010/main" val="903310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89286" y="52319"/>
            <a:ext cx="6006714" cy="47415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Arial" panose="020B0604020202020204" pitchFamily="34" charset="0"/>
                <a:cs typeface="Arial" panose="020B0604020202020204" pitchFamily="34" charset="0"/>
              </a:rPr>
              <a:t>Model estimates for x=0.5 and prior = [0.2 0.4 0.4]</a:t>
            </a:r>
          </a:p>
        </p:txBody>
      </p:sp>
      <p:sp>
        <p:nvSpPr>
          <p:cNvPr id="16" name="TextBox 15">
            <a:extLst>
              <a:ext uri="{FF2B5EF4-FFF2-40B4-BE49-F238E27FC236}">
                <a16:creationId xmlns:a16="http://schemas.microsoft.com/office/drawing/2014/main" id="{BAA33E96-91EE-DEE3-8DE8-10CCC5ADB889}"/>
              </a:ext>
            </a:extLst>
          </p:cNvPr>
          <p:cNvSpPr txBox="1"/>
          <p:nvPr/>
        </p:nvSpPr>
        <p:spPr>
          <a:xfrm>
            <a:off x="2432070" y="412904"/>
            <a:ext cx="198301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2145256" y="3544580"/>
            <a:ext cx="2269826"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7660215" y="439828"/>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7675062" y="3534929"/>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8474634" y="412904"/>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8574634" y="3534929"/>
            <a:ext cx="800219" cy="369332"/>
          </a:xfrm>
          <a:prstGeom prst="rect">
            <a:avLst/>
          </a:prstGeom>
        </p:spPr>
      </p:pic>
      <p:pic>
        <p:nvPicPr>
          <p:cNvPr id="4" name="Picture 3">
            <a:extLst>
              <a:ext uri="{FF2B5EF4-FFF2-40B4-BE49-F238E27FC236}">
                <a16:creationId xmlns:a16="http://schemas.microsoft.com/office/drawing/2014/main" id="{4250EC01-4A3D-9C1F-7FE6-6E3CD0E74764}"/>
              </a:ext>
            </a:extLst>
          </p:cNvPr>
          <p:cNvPicPr>
            <a:picLocks noChangeAspect="1"/>
          </p:cNvPicPr>
          <p:nvPr/>
        </p:nvPicPr>
        <p:blipFill>
          <a:blip r:embed="rId4"/>
          <a:stretch>
            <a:fillRect/>
          </a:stretch>
        </p:blipFill>
        <p:spPr>
          <a:xfrm>
            <a:off x="146703" y="3313685"/>
            <a:ext cx="1229817" cy="1181588"/>
          </a:xfrm>
          <a:prstGeom prst="rect">
            <a:avLst/>
          </a:prstGeom>
        </p:spPr>
      </p:pic>
      <p:pic>
        <p:nvPicPr>
          <p:cNvPr id="7" name="Content Placeholder 3">
            <a:extLst>
              <a:ext uri="{FF2B5EF4-FFF2-40B4-BE49-F238E27FC236}">
                <a16:creationId xmlns:a16="http://schemas.microsoft.com/office/drawing/2014/main" id="{C0CB18C3-2017-6ABC-E8E6-FCB027356A0D}"/>
              </a:ext>
            </a:extLst>
          </p:cNvPr>
          <p:cNvPicPr>
            <a:picLocks noGrp="1" noChangeAspect="1"/>
          </p:cNvPicPr>
          <p:nvPr>
            <p:ph idx="1"/>
          </p:nvPr>
        </p:nvPicPr>
        <p:blipFill>
          <a:blip r:embed="rId5"/>
          <a:stretch>
            <a:fillRect/>
          </a:stretch>
        </p:blipFill>
        <p:spPr>
          <a:xfrm>
            <a:off x="3223426" y="6546665"/>
            <a:ext cx="249692" cy="259016"/>
          </a:xfrm>
          <a:prstGeom prst="rect">
            <a:avLst/>
          </a:prstGeom>
        </p:spPr>
      </p:pic>
      <p:pic>
        <p:nvPicPr>
          <p:cNvPr id="8" name="Picture 7">
            <a:extLst>
              <a:ext uri="{FF2B5EF4-FFF2-40B4-BE49-F238E27FC236}">
                <a16:creationId xmlns:a16="http://schemas.microsoft.com/office/drawing/2014/main" id="{23F435C4-8352-600A-8C00-73D1A2E99249}"/>
              </a:ext>
            </a:extLst>
          </p:cNvPr>
          <p:cNvPicPr>
            <a:picLocks noChangeAspect="1"/>
          </p:cNvPicPr>
          <p:nvPr/>
        </p:nvPicPr>
        <p:blipFill>
          <a:blip r:embed="rId6"/>
          <a:stretch>
            <a:fillRect/>
          </a:stretch>
        </p:blipFill>
        <p:spPr>
          <a:xfrm>
            <a:off x="4646105" y="6547702"/>
            <a:ext cx="237258" cy="257979"/>
          </a:xfrm>
          <a:prstGeom prst="rect">
            <a:avLst/>
          </a:prstGeom>
        </p:spPr>
      </p:pic>
      <p:pic>
        <p:nvPicPr>
          <p:cNvPr id="9" name="Picture 8">
            <a:extLst>
              <a:ext uri="{FF2B5EF4-FFF2-40B4-BE49-F238E27FC236}">
                <a16:creationId xmlns:a16="http://schemas.microsoft.com/office/drawing/2014/main" id="{8A9053D5-09B7-F4AA-7251-279806DDDDEE}"/>
              </a:ext>
            </a:extLst>
          </p:cNvPr>
          <p:cNvPicPr>
            <a:picLocks noChangeAspect="1"/>
          </p:cNvPicPr>
          <p:nvPr/>
        </p:nvPicPr>
        <p:blipFill>
          <a:blip r:embed="rId7"/>
          <a:stretch>
            <a:fillRect/>
          </a:stretch>
        </p:blipFill>
        <p:spPr>
          <a:xfrm>
            <a:off x="1878610" y="6543412"/>
            <a:ext cx="233114" cy="248655"/>
          </a:xfrm>
          <a:prstGeom prst="rect">
            <a:avLst/>
          </a:prstGeom>
        </p:spPr>
      </p:pic>
      <p:pic>
        <p:nvPicPr>
          <p:cNvPr id="22" name="Content Placeholder 3">
            <a:extLst>
              <a:ext uri="{FF2B5EF4-FFF2-40B4-BE49-F238E27FC236}">
                <a16:creationId xmlns:a16="http://schemas.microsoft.com/office/drawing/2014/main" id="{5A01DE39-14A0-8673-9204-A914F67DCA70}"/>
              </a:ext>
            </a:extLst>
          </p:cNvPr>
          <p:cNvPicPr>
            <a:picLocks noChangeAspect="1"/>
          </p:cNvPicPr>
          <p:nvPr/>
        </p:nvPicPr>
        <p:blipFill>
          <a:blip r:embed="rId5"/>
          <a:stretch>
            <a:fillRect/>
          </a:stretch>
        </p:blipFill>
        <p:spPr>
          <a:xfrm>
            <a:off x="8557475" y="6576772"/>
            <a:ext cx="249692" cy="259016"/>
          </a:xfrm>
          <a:prstGeom prst="rect">
            <a:avLst/>
          </a:prstGeom>
        </p:spPr>
      </p:pic>
      <p:pic>
        <p:nvPicPr>
          <p:cNvPr id="23" name="Picture 22">
            <a:extLst>
              <a:ext uri="{FF2B5EF4-FFF2-40B4-BE49-F238E27FC236}">
                <a16:creationId xmlns:a16="http://schemas.microsoft.com/office/drawing/2014/main" id="{345C233F-E167-4E0B-53A5-B745B88AAD3F}"/>
              </a:ext>
            </a:extLst>
          </p:cNvPr>
          <p:cNvPicPr>
            <a:picLocks noChangeAspect="1"/>
          </p:cNvPicPr>
          <p:nvPr/>
        </p:nvPicPr>
        <p:blipFill>
          <a:blip r:embed="rId6"/>
          <a:stretch>
            <a:fillRect/>
          </a:stretch>
        </p:blipFill>
        <p:spPr>
          <a:xfrm>
            <a:off x="9980154" y="6577809"/>
            <a:ext cx="237258" cy="257979"/>
          </a:xfrm>
          <a:prstGeom prst="rect">
            <a:avLst/>
          </a:prstGeom>
        </p:spPr>
      </p:pic>
      <p:pic>
        <p:nvPicPr>
          <p:cNvPr id="24" name="Picture 23">
            <a:extLst>
              <a:ext uri="{FF2B5EF4-FFF2-40B4-BE49-F238E27FC236}">
                <a16:creationId xmlns:a16="http://schemas.microsoft.com/office/drawing/2014/main" id="{D8D5929E-94D4-D735-D3AF-8075AFD9E372}"/>
              </a:ext>
            </a:extLst>
          </p:cNvPr>
          <p:cNvPicPr>
            <a:picLocks noChangeAspect="1"/>
          </p:cNvPicPr>
          <p:nvPr/>
        </p:nvPicPr>
        <p:blipFill>
          <a:blip r:embed="rId7"/>
          <a:stretch>
            <a:fillRect/>
          </a:stretch>
        </p:blipFill>
        <p:spPr>
          <a:xfrm>
            <a:off x="7212659" y="6573519"/>
            <a:ext cx="233114" cy="248655"/>
          </a:xfrm>
          <a:prstGeom prst="rect">
            <a:avLst/>
          </a:prstGeom>
        </p:spPr>
      </p:pic>
      <p:pic>
        <p:nvPicPr>
          <p:cNvPr id="5" name="Picture 4" descr="Chart, line chart&#10;&#10;Description automatically generated">
            <a:extLst>
              <a:ext uri="{FF2B5EF4-FFF2-40B4-BE49-F238E27FC236}">
                <a16:creationId xmlns:a16="http://schemas.microsoft.com/office/drawing/2014/main" id="{99E88C15-B162-4F06-457D-E2B0F995EF9E}"/>
              </a:ext>
            </a:extLst>
          </p:cNvPr>
          <p:cNvPicPr>
            <a:picLocks noChangeAspect="1"/>
          </p:cNvPicPr>
          <p:nvPr/>
        </p:nvPicPr>
        <p:blipFill>
          <a:blip r:embed="rId8"/>
          <a:stretch>
            <a:fillRect/>
          </a:stretch>
        </p:blipFill>
        <p:spPr>
          <a:xfrm>
            <a:off x="1507968" y="887058"/>
            <a:ext cx="3426365" cy="2628445"/>
          </a:xfrm>
          <a:prstGeom prst="rect">
            <a:avLst/>
          </a:prstGeom>
        </p:spPr>
      </p:pic>
      <p:pic>
        <p:nvPicPr>
          <p:cNvPr id="14" name="Picture 13" descr="Chart, line chart&#10;&#10;Description automatically generated">
            <a:extLst>
              <a:ext uri="{FF2B5EF4-FFF2-40B4-BE49-F238E27FC236}">
                <a16:creationId xmlns:a16="http://schemas.microsoft.com/office/drawing/2014/main" id="{BE186656-4672-ED62-F83F-2054AB4618DE}"/>
              </a:ext>
            </a:extLst>
          </p:cNvPr>
          <p:cNvPicPr>
            <a:picLocks noChangeAspect="1"/>
          </p:cNvPicPr>
          <p:nvPr/>
        </p:nvPicPr>
        <p:blipFill>
          <a:blip r:embed="rId9"/>
          <a:stretch>
            <a:fillRect/>
          </a:stretch>
        </p:blipFill>
        <p:spPr>
          <a:xfrm>
            <a:off x="1523653" y="3876088"/>
            <a:ext cx="3399545" cy="2628445"/>
          </a:xfrm>
          <a:prstGeom prst="rect">
            <a:avLst/>
          </a:prstGeom>
        </p:spPr>
      </p:pic>
      <p:pic>
        <p:nvPicPr>
          <p:cNvPr id="27" name="Picture 26" descr="Chart, line chart&#10;&#10;Description automatically generated">
            <a:extLst>
              <a:ext uri="{FF2B5EF4-FFF2-40B4-BE49-F238E27FC236}">
                <a16:creationId xmlns:a16="http://schemas.microsoft.com/office/drawing/2014/main" id="{18612015-BFA9-28BB-FF42-0ECBA79056D8}"/>
              </a:ext>
            </a:extLst>
          </p:cNvPr>
          <p:cNvPicPr>
            <a:picLocks noChangeAspect="1"/>
          </p:cNvPicPr>
          <p:nvPr/>
        </p:nvPicPr>
        <p:blipFill>
          <a:blip r:embed="rId10"/>
          <a:stretch>
            <a:fillRect/>
          </a:stretch>
        </p:blipFill>
        <p:spPr>
          <a:xfrm>
            <a:off x="6819520" y="850588"/>
            <a:ext cx="3426365" cy="2628445"/>
          </a:xfrm>
          <a:prstGeom prst="rect">
            <a:avLst/>
          </a:prstGeom>
        </p:spPr>
      </p:pic>
      <p:pic>
        <p:nvPicPr>
          <p:cNvPr id="29" name="Picture 28" descr="Chart, line chart&#10;&#10;Description automatically generated">
            <a:extLst>
              <a:ext uri="{FF2B5EF4-FFF2-40B4-BE49-F238E27FC236}">
                <a16:creationId xmlns:a16="http://schemas.microsoft.com/office/drawing/2014/main" id="{EDABDDBC-12D2-E769-8D50-D4FDEDEF2170}"/>
              </a:ext>
            </a:extLst>
          </p:cNvPr>
          <p:cNvPicPr>
            <a:picLocks noChangeAspect="1"/>
          </p:cNvPicPr>
          <p:nvPr/>
        </p:nvPicPr>
        <p:blipFill>
          <a:blip r:embed="rId11"/>
          <a:stretch>
            <a:fillRect/>
          </a:stretch>
        </p:blipFill>
        <p:spPr>
          <a:xfrm>
            <a:off x="6931856" y="3940543"/>
            <a:ext cx="3285556" cy="2628445"/>
          </a:xfrm>
          <a:prstGeom prst="rect">
            <a:avLst/>
          </a:prstGeom>
        </p:spPr>
      </p:pic>
      <p:sp>
        <p:nvSpPr>
          <p:cNvPr id="30" name="Slide Number Placeholder 29">
            <a:extLst>
              <a:ext uri="{FF2B5EF4-FFF2-40B4-BE49-F238E27FC236}">
                <a16:creationId xmlns:a16="http://schemas.microsoft.com/office/drawing/2014/main" id="{39F096AB-EFC8-3D89-115A-6AED540F515D}"/>
              </a:ext>
            </a:extLst>
          </p:cNvPr>
          <p:cNvSpPr>
            <a:spLocks noGrp="1"/>
          </p:cNvSpPr>
          <p:nvPr>
            <p:ph type="sldNum" sz="quarter" idx="12"/>
          </p:nvPr>
        </p:nvSpPr>
        <p:spPr/>
        <p:txBody>
          <a:bodyPr/>
          <a:lstStyle/>
          <a:p>
            <a:fld id="{51CEAAB7-0A54-EC46-B096-84264B42CA3A}" type="slidenum">
              <a:rPr lang="en-US" smtClean="0"/>
              <a:t>17</a:t>
            </a:fld>
            <a:endParaRPr lang="en-US"/>
          </a:p>
        </p:txBody>
      </p:sp>
    </p:spTree>
    <p:extLst>
      <p:ext uri="{BB962C8B-B14F-4D97-AF65-F5344CB8AC3E}">
        <p14:creationId xmlns:p14="http://schemas.microsoft.com/office/powerpoint/2010/main" val="2988374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89286" y="52319"/>
            <a:ext cx="6006714" cy="47415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Arial" panose="020B0604020202020204" pitchFamily="34" charset="0"/>
                <a:cs typeface="Arial" panose="020B0604020202020204" pitchFamily="34" charset="0"/>
              </a:rPr>
              <a:t>Model estimates for x=0.5 and prior = [0.8 0.1 0.1]</a:t>
            </a:r>
          </a:p>
        </p:txBody>
      </p:sp>
      <p:sp>
        <p:nvSpPr>
          <p:cNvPr id="16" name="TextBox 15">
            <a:extLst>
              <a:ext uri="{FF2B5EF4-FFF2-40B4-BE49-F238E27FC236}">
                <a16:creationId xmlns:a16="http://schemas.microsoft.com/office/drawing/2014/main" id="{BAA33E96-91EE-DEE3-8DE8-10CCC5ADB889}"/>
              </a:ext>
            </a:extLst>
          </p:cNvPr>
          <p:cNvSpPr txBox="1"/>
          <p:nvPr/>
        </p:nvSpPr>
        <p:spPr>
          <a:xfrm>
            <a:off x="2432070" y="412904"/>
            <a:ext cx="198301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2145256" y="3544580"/>
            <a:ext cx="2269826"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7660215" y="439828"/>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7675062" y="3534929"/>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8474634" y="412904"/>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8574634" y="3534929"/>
            <a:ext cx="800219" cy="369332"/>
          </a:xfrm>
          <a:prstGeom prst="rect">
            <a:avLst/>
          </a:prstGeom>
        </p:spPr>
      </p:pic>
      <p:sp>
        <p:nvSpPr>
          <p:cNvPr id="10" name="Slide Number Placeholder 4">
            <a:extLst>
              <a:ext uri="{FF2B5EF4-FFF2-40B4-BE49-F238E27FC236}">
                <a16:creationId xmlns:a16="http://schemas.microsoft.com/office/drawing/2014/main" id="{41021AB5-AE54-CA1F-B0CE-98C0C9EF9C17}"/>
              </a:ext>
            </a:extLst>
          </p:cNvPr>
          <p:cNvSpPr>
            <a:spLocks noGrp="1"/>
          </p:cNvSpPr>
          <p:nvPr>
            <p:ph type="sldNum" sz="quarter" idx="12"/>
          </p:nvPr>
        </p:nvSpPr>
        <p:spPr>
          <a:xfrm>
            <a:off x="9448800" y="6503010"/>
            <a:ext cx="2743200" cy="365125"/>
          </a:xfrm>
        </p:spPr>
        <p:txBody>
          <a:bodyPr/>
          <a:lstStyle/>
          <a:p>
            <a:r>
              <a:rPr lang="en-US" dirty="0">
                <a:latin typeface="Arial" panose="020B0604020202020204" pitchFamily="34" charset="0"/>
                <a:cs typeface="Arial" panose="020B0604020202020204" pitchFamily="34" charset="0"/>
              </a:rPr>
              <a:t>12/18</a:t>
            </a:r>
          </a:p>
        </p:txBody>
      </p:sp>
      <p:pic>
        <p:nvPicPr>
          <p:cNvPr id="4" name="Picture 3">
            <a:extLst>
              <a:ext uri="{FF2B5EF4-FFF2-40B4-BE49-F238E27FC236}">
                <a16:creationId xmlns:a16="http://schemas.microsoft.com/office/drawing/2014/main" id="{4250EC01-4A3D-9C1F-7FE6-6E3CD0E74764}"/>
              </a:ext>
            </a:extLst>
          </p:cNvPr>
          <p:cNvPicPr>
            <a:picLocks noChangeAspect="1"/>
          </p:cNvPicPr>
          <p:nvPr/>
        </p:nvPicPr>
        <p:blipFill>
          <a:blip r:embed="rId4"/>
          <a:stretch>
            <a:fillRect/>
          </a:stretch>
        </p:blipFill>
        <p:spPr>
          <a:xfrm>
            <a:off x="146703" y="3313685"/>
            <a:ext cx="1229817" cy="1181588"/>
          </a:xfrm>
          <a:prstGeom prst="rect">
            <a:avLst/>
          </a:prstGeom>
        </p:spPr>
      </p:pic>
      <p:pic>
        <p:nvPicPr>
          <p:cNvPr id="7" name="Content Placeholder 3">
            <a:extLst>
              <a:ext uri="{FF2B5EF4-FFF2-40B4-BE49-F238E27FC236}">
                <a16:creationId xmlns:a16="http://schemas.microsoft.com/office/drawing/2014/main" id="{C0CB18C3-2017-6ABC-E8E6-FCB027356A0D}"/>
              </a:ext>
            </a:extLst>
          </p:cNvPr>
          <p:cNvPicPr>
            <a:picLocks noGrp="1" noChangeAspect="1"/>
          </p:cNvPicPr>
          <p:nvPr>
            <p:ph idx="1"/>
          </p:nvPr>
        </p:nvPicPr>
        <p:blipFill>
          <a:blip r:embed="rId5"/>
          <a:stretch>
            <a:fillRect/>
          </a:stretch>
        </p:blipFill>
        <p:spPr>
          <a:xfrm>
            <a:off x="3223426" y="6546665"/>
            <a:ext cx="249692" cy="259016"/>
          </a:xfrm>
          <a:prstGeom prst="rect">
            <a:avLst/>
          </a:prstGeom>
        </p:spPr>
      </p:pic>
      <p:pic>
        <p:nvPicPr>
          <p:cNvPr id="8" name="Picture 7">
            <a:extLst>
              <a:ext uri="{FF2B5EF4-FFF2-40B4-BE49-F238E27FC236}">
                <a16:creationId xmlns:a16="http://schemas.microsoft.com/office/drawing/2014/main" id="{23F435C4-8352-600A-8C00-73D1A2E99249}"/>
              </a:ext>
            </a:extLst>
          </p:cNvPr>
          <p:cNvPicPr>
            <a:picLocks noChangeAspect="1"/>
          </p:cNvPicPr>
          <p:nvPr/>
        </p:nvPicPr>
        <p:blipFill>
          <a:blip r:embed="rId6"/>
          <a:stretch>
            <a:fillRect/>
          </a:stretch>
        </p:blipFill>
        <p:spPr>
          <a:xfrm>
            <a:off x="4646105" y="6547702"/>
            <a:ext cx="237258" cy="257979"/>
          </a:xfrm>
          <a:prstGeom prst="rect">
            <a:avLst/>
          </a:prstGeom>
        </p:spPr>
      </p:pic>
      <p:pic>
        <p:nvPicPr>
          <p:cNvPr id="9" name="Picture 8">
            <a:extLst>
              <a:ext uri="{FF2B5EF4-FFF2-40B4-BE49-F238E27FC236}">
                <a16:creationId xmlns:a16="http://schemas.microsoft.com/office/drawing/2014/main" id="{8A9053D5-09B7-F4AA-7251-279806DDDDEE}"/>
              </a:ext>
            </a:extLst>
          </p:cNvPr>
          <p:cNvPicPr>
            <a:picLocks noChangeAspect="1"/>
          </p:cNvPicPr>
          <p:nvPr/>
        </p:nvPicPr>
        <p:blipFill>
          <a:blip r:embed="rId7"/>
          <a:stretch>
            <a:fillRect/>
          </a:stretch>
        </p:blipFill>
        <p:spPr>
          <a:xfrm>
            <a:off x="1878610" y="6543412"/>
            <a:ext cx="233114" cy="248655"/>
          </a:xfrm>
          <a:prstGeom prst="rect">
            <a:avLst/>
          </a:prstGeom>
        </p:spPr>
      </p:pic>
      <p:pic>
        <p:nvPicPr>
          <p:cNvPr id="22" name="Content Placeholder 3">
            <a:extLst>
              <a:ext uri="{FF2B5EF4-FFF2-40B4-BE49-F238E27FC236}">
                <a16:creationId xmlns:a16="http://schemas.microsoft.com/office/drawing/2014/main" id="{5A01DE39-14A0-8673-9204-A914F67DCA70}"/>
              </a:ext>
            </a:extLst>
          </p:cNvPr>
          <p:cNvPicPr>
            <a:picLocks noChangeAspect="1"/>
          </p:cNvPicPr>
          <p:nvPr/>
        </p:nvPicPr>
        <p:blipFill>
          <a:blip r:embed="rId5"/>
          <a:stretch>
            <a:fillRect/>
          </a:stretch>
        </p:blipFill>
        <p:spPr>
          <a:xfrm>
            <a:off x="8557475" y="6576772"/>
            <a:ext cx="249692" cy="259016"/>
          </a:xfrm>
          <a:prstGeom prst="rect">
            <a:avLst/>
          </a:prstGeom>
        </p:spPr>
      </p:pic>
      <p:pic>
        <p:nvPicPr>
          <p:cNvPr id="23" name="Picture 22">
            <a:extLst>
              <a:ext uri="{FF2B5EF4-FFF2-40B4-BE49-F238E27FC236}">
                <a16:creationId xmlns:a16="http://schemas.microsoft.com/office/drawing/2014/main" id="{345C233F-E167-4E0B-53A5-B745B88AAD3F}"/>
              </a:ext>
            </a:extLst>
          </p:cNvPr>
          <p:cNvPicPr>
            <a:picLocks noChangeAspect="1"/>
          </p:cNvPicPr>
          <p:nvPr/>
        </p:nvPicPr>
        <p:blipFill>
          <a:blip r:embed="rId6"/>
          <a:stretch>
            <a:fillRect/>
          </a:stretch>
        </p:blipFill>
        <p:spPr>
          <a:xfrm>
            <a:off x="9980154" y="6577809"/>
            <a:ext cx="237258" cy="257979"/>
          </a:xfrm>
          <a:prstGeom prst="rect">
            <a:avLst/>
          </a:prstGeom>
        </p:spPr>
      </p:pic>
      <p:pic>
        <p:nvPicPr>
          <p:cNvPr id="24" name="Picture 23">
            <a:extLst>
              <a:ext uri="{FF2B5EF4-FFF2-40B4-BE49-F238E27FC236}">
                <a16:creationId xmlns:a16="http://schemas.microsoft.com/office/drawing/2014/main" id="{D8D5929E-94D4-D735-D3AF-8075AFD9E372}"/>
              </a:ext>
            </a:extLst>
          </p:cNvPr>
          <p:cNvPicPr>
            <a:picLocks noChangeAspect="1"/>
          </p:cNvPicPr>
          <p:nvPr/>
        </p:nvPicPr>
        <p:blipFill>
          <a:blip r:embed="rId7"/>
          <a:stretch>
            <a:fillRect/>
          </a:stretch>
        </p:blipFill>
        <p:spPr>
          <a:xfrm>
            <a:off x="7212659" y="6573519"/>
            <a:ext cx="233114" cy="248655"/>
          </a:xfrm>
          <a:prstGeom prst="rect">
            <a:avLst/>
          </a:prstGeom>
        </p:spPr>
      </p:pic>
      <p:pic>
        <p:nvPicPr>
          <p:cNvPr id="3" name="Picture 2" descr="Chart, line chart&#10;&#10;Description automatically generated">
            <a:extLst>
              <a:ext uri="{FF2B5EF4-FFF2-40B4-BE49-F238E27FC236}">
                <a16:creationId xmlns:a16="http://schemas.microsoft.com/office/drawing/2014/main" id="{13370CDF-9603-BB0A-CC52-3C00025FDA6E}"/>
              </a:ext>
            </a:extLst>
          </p:cNvPr>
          <p:cNvPicPr>
            <a:picLocks noChangeAspect="1"/>
          </p:cNvPicPr>
          <p:nvPr/>
        </p:nvPicPr>
        <p:blipFill>
          <a:blip r:embed="rId8"/>
          <a:stretch>
            <a:fillRect/>
          </a:stretch>
        </p:blipFill>
        <p:spPr>
          <a:xfrm>
            <a:off x="1910306" y="908198"/>
            <a:ext cx="3026539" cy="2555036"/>
          </a:xfrm>
          <a:prstGeom prst="rect">
            <a:avLst/>
          </a:prstGeom>
        </p:spPr>
      </p:pic>
      <p:pic>
        <p:nvPicPr>
          <p:cNvPr id="11" name="Picture 10" descr="Chart, line chart&#10;&#10;Description automatically generated">
            <a:extLst>
              <a:ext uri="{FF2B5EF4-FFF2-40B4-BE49-F238E27FC236}">
                <a16:creationId xmlns:a16="http://schemas.microsoft.com/office/drawing/2014/main" id="{F278D7BE-CE9B-2709-C2A9-C42259FABE62}"/>
              </a:ext>
            </a:extLst>
          </p:cNvPr>
          <p:cNvPicPr>
            <a:picLocks noChangeAspect="1"/>
          </p:cNvPicPr>
          <p:nvPr/>
        </p:nvPicPr>
        <p:blipFill>
          <a:blip r:embed="rId9"/>
          <a:stretch>
            <a:fillRect/>
          </a:stretch>
        </p:blipFill>
        <p:spPr>
          <a:xfrm>
            <a:off x="1835002" y="3949518"/>
            <a:ext cx="3026539" cy="2555036"/>
          </a:xfrm>
          <a:prstGeom prst="rect">
            <a:avLst/>
          </a:prstGeom>
        </p:spPr>
      </p:pic>
      <p:pic>
        <p:nvPicPr>
          <p:cNvPr id="15" name="Picture 14" descr="Chart, shape, rectangle&#10;&#10;Description automatically generated">
            <a:extLst>
              <a:ext uri="{FF2B5EF4-FFF2-40B4-BE49-F238E27FC236}">
                <a16:creationId xmlns:a16="http://schemas.microsoft.com/office/drawing/2014/main" id="{46046617-4059-2F15-A611-E56BD60F45A7}"/>
              </a:ext>
            </a:extLst>
          </p:cNvPr>
          <p:cNvPicPr>
            <a:picLocks noChangeAspect="1"/>
          </p:cNvPicPr>
          <p:nvPr/>
        </p:nvPicPr>
        <p:blipFill>
          <a:blip r:embed="rId10"/>
          <a:stretch>
            <a:fillRect/>
          </a:stretch>
        </p:blipFill>
        <p:spPr>
          <a:xfrm>
            <a:off x="6989412" y="923198"/>
            <a:ext cx="3109371" cy="2497692"/>
          </a:xfrm>
          <a:prstGeom prst="rect">
            <a:avLst/>
          </a:prstGeom>
        </p:spPr>
      </p:pic>
      <p:pic>
        <p:nvPicPr>
          <p:cNvPr id="26" name="Picture 25" descr="Chart, line chart&#10;&#10;Description automatically generated">
            <a:extLst>
              <a:ext uri="{FF2B5EF4-FFF2-40B4-BE49-F238E27FC236}">
                <a16:creationId xmlns:a16="http://schemas.microsoft.com/office/drawing/2014/main" id="{0BC1AB8A-B7DB-73FF-9DDB-15015C1BB7E0}"/>
              </a:ext>
            </a:extLst>
          </p:cNvPr>
          <p:cNvPicPr>
            <a:picLocks noChangeAspect="1"/>
          </p:cNvPicPr>
          <p:nvPr/>
        </p:nvPicPr>
        <p:blipFill>
          <a:blip r:embed="rId11"/>
          <a:stretch>
            <a:fillRect/>
          </a:stretch>
        </p:blipFill>
        <p:spPr>
          <a:xfrm>
            <a:off x="7019948" y="4043481"/>
            <a:ext cx="3122114" cy="2497691"/>
          </a:xfrm>
          <a:prstGeom prst="rect">
            <a:avLst/>
          </a:prstGeom>
        </p:spPr>
      </p:pic>
    </p:spTree>
    <p:extLst>
      <p:ext uri="{BB962C8B-B14F-4D97-AF65-F5344CB8AC3E}">
        <p14:creationId xmlns:p14="http://schemas.microsoft.com/office/powerpoint/2010/main" val="2041163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89286" y="52319"/>
            <a:ext cx="6006714" cy="474154"/>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Arial" panose="020B0604020202020204" pitchFamily="34" charset="0"/>
                <a:cs typeface="Arial" panose="020B0604020202020204" pitchFamily="34" charset="0"/>
              </a:rPr>
              <a:t>Model estimates for x=0.5 and prior = [0.2 0.2 0.6]</a:t>
            </a:r>
          </a:p>
        </p:txBody>
      </p:sp>
      <p:sp>
        <p:nvSpPr>
          <p:cNvPr id="16" name="TextBox 15">
            <a:extLst>
              <a:ext uri="{FF2B5EF4-FFF2-40B4-BE49-F238E27FC236}">
                <a16:creationId xmlns:a16="http://schemas.microsoft.com/office/drawing/2014/main" id="{BAA33E96-91EE-DEE3-8DE8-10CCC5ADB889}"/>
              </a:ext>
            </a:extLst>
          </p:cNvPr>
          <p:cNvSpPr txBox="1"/>
          <p:nvPr/>
        </p:nvSpPr>
        <p:spPr>
          <a:xfrm>
            <a:off x="2432070" y="412904"/>
            <a:ext cx="198301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2145256" y="3544580"/>
            <a:ext cx="2269826"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7660215" y="439828"/>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7675062" y="3534929"/>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8474634" y="412904"/>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8574634" y="3534929"/>
            <a:ext cx="800219" cy="369332"/>
          </a:xfrm>
          <a:prstGeom prst="rect">
            <a:avLst/>
          </a:prstGeom>
        </p:spPr>
      </p:pic>
      <p:sp>
        <p:nvSpPr>
          <p:cNvPr id="10" name="Slide Number Placeholder 4">
            <a:extLst>
              <a:ext uri="{FF2B5EF4-FFF2-40B4-BE49-F238E27FC236}">
                <a16:creationId xmlns:a16="http://schemas.microsoft.com/office/drawing/2014/main" id="{41021AB5-AE54-CA1F-B0CE-98C0C9EF9C17}"/>
              </a:ext>
            </a:extLst>
          </p:cNvPr>
          <p:cNvSpPr>
            <a:spLocks noGrp="1"/>
          </p:cNvSpPr>
          <p:nvPr>
            <p:ph type="sldNum" sz="quarter" idx="12"/>
          </p:nvPr>
        </p:nvSpPr>
        <p:spPr>
          <a:xfrm>
            <a:off x="9448800" y="6503010"/>
            <a:ext cx="2743200" cy="365125"/>
          </a:xfrm>
        </p:spPr>
        <p:txBody>
          <a:bodyPr/>
          <a:lstStyle/>
          <a:p>
            <a:r>
              <a:rPr lang="en-US" dirty="0">
                <a:latin typeface="Arial" panose="020B0604020202020204" pitchFamily="34" charset="0"/>
                <a:cs typeface="Arial" panose="020B0604020202020204" pitchFamily="34" charset="0"/>
              </a:rPr>
              <a:t>12/18</a:t>
            </a:r>
          </a:p>
        </p:txBody>
      </p:sp>
      <p:pic>
        <p:nvPicPr>
          <p:cNvPr id="4" name="Picture 3">
            <a:extLst>
              <a:ext uri="{FF2B5EF4-FFF2-40B4-BE49-F238E27FC236}">
                <a16:creationId xmlns:a16="http://schemas.microsoft.com/office/drawing/2014/main" id="{4250EC01-4A3D-9C1F-7FE6-6E3CD0E74764}"/>
              </a:ext>
            </a:extLst>
          </p:cNvPr>
          <p:cNvPicPr>
            <a:picLocks noChangeAspect="1"/>
          </p:cNvPicPr>
          <p:nvPr/>
        </p:nvPicPr>
        <p:blipFill>
          <a:blip r:embed="rId4"/>
          <a:stretch>
            <a:fillRect/>
          </a:stretch>
        </p:blipFill>
        <p:spPr>
          <a:xfrm>
            <a:off x="146703" y="3313685"/>
            <a:ext cx="1229817" cy="1181588"/>
          </a:xfrm>
          <a:prstGeom prst="rect">
            <a:avLst/>
          </a:prstGeom>
        </p:spPr>
      </p:pic>
      <p:pic>
        <p:nvPicPr>
          <p:cNvPr id="7" name="Content Placeholder 3">
            <a:extLst>
              <a:ext uri="{FF2B5EF4-FFF2-40B4-BE49-F238E27FC236}">
                <a16:creationId xmlns:a16="http://schemas.microsoft.com/office/drawing/2014/main" id="{C0CB18C3-2017-6ABC-E8E6-FCB027356A0D}"/>
              </a:ext>
            </a:extLst>
          </p:cNvPr>
          <p:cNvPicPr>
            <a:picLocks noGrp="1" noChangeAspect="1"/>
          </p:cNvPicPr>
          <p:nvPr>
            <p:ph idx="1"/>
          </p:nvPr>
        </p:nvPicPr>
        <p:blipFill>
          <a:blip r:embed="rId5"/>
          <a:stretch>
            <a:fillRect/>
          </a:stretch>
        </p:blipFill>
        <p:spPr>
          <a:xfrm>
            <a:off x="3223426" y="6546665"/>
            <a:ext cx="249692" cy="259016"/>
          </a:xfrm>
          <a:prstGeom prst="rect">
            <a:avLst/>
          </a:prstGeom>
        </p:spPr>
      </p:pic>
      <p:pic>
        <p:nvPicPr>
          <p:cNvPr id="8" name="Picture 7">
            <a:extLst>
              <a:ext uri="{FF2B5EF4-FFF2-40B4-BE49-F238E27FC236}">
                <a16:creationId xmlns:a16="http://schemas.microsoft.com/office/drawing/2014/main" id="{23F435C4-8352-600A-8C00-73D1A2E99249}"/>
              </a:ext>
            </a:extLst>
          </p:cNvPr>
          <p:cNvPicPr>
            <a:picLocks noChangeAspect="1"/>
          </p:cNvPicPr>
          <p:nvPr/>
        </p:nvPicPr>
        <p:blipFill>
          <a:blip r:embed="rId6"/>
          <a:stretch>
            <a:fillRect/>
          </a:stretch>
        </p:blipFill>
        <p:spPr>
          <a:xfrm>
            <a:off x="4646105" y="6547702"/>
            <a:ext cx="237258" cy="257979"/>
          </a:xfrm>
          <a:prstGeom prst="rect">
            <a:avLst/>
          </a:prstGeom>
        </p:spPr>
      </p:pic>
      <p:pic>
        <p:nvPicPr>
          <p:cNvPr id="9" name="Picture 8">
            <a:extLst>
              <a:ext uri="{FF2B5EF4-FFF2-40B4-BE49-F238E27FC236}">
                <a16:creationId xmlns:a16="http://schemas.microsoft.com/office/drawing/2014/main" id="{8A9053D5-09B7-F4AA-7251-279806DDDDEE}"/>
              </a:ext>
            </a:extLst>
          </p:cNvPr>
          <p:cNvPicPr>
            <a:picLocks noChangeAspect="1"/>
          </p:cNvPicPr>
          <p:nvPr/>
        </p:nvPicPr>
        <p:blipFill>
          <a:blip r:embed="rId7"/>
          <a:stretch>
            <a:fillRect/>
          </a:stretch>
        </p:blipFill>
        <p:spPr>
          <a:xfrm>
            <a:off x="1878610" y="6543412"/>
            <a:ext cx="233114" cy="248655"/>
          </a:xfrm>
          <a:prstGeom prst="rect">
            <a:avLst/>
          </a:prstGeom>
        </p:spPr>
      </p:pic>
      <p:pic>
        <p:nvPicPr>
          <p:cNvPr id="22" name="Content Placeholder 3">
            <a:extLst>
              <a:ext uri="{FF2B5EF4-FFF2-40B4-BE49-F238E27FC236}">
                <a16:creationId xmlns:a16="http://schemas.microsoft.com/office/drawing/2014/main" id="{5A01DE39-14A0-8673-9204-A914F67DCA70}"/>
              </a:ext>
            </a:extLst>
          </p:cNvPr>
          <p:cNvPicPr>
            <a:picLocks noChangeAspect="1"/>
          </p:cNvPicPr>
          <p:nvPr/>
        </p:nvPicPr>
        <p:blipFill>
          <a:blip r:embed="rId5"/>
          <a:stretch>
            <a:fillRect/>
          </a:stretch>
        </p:blipFill>
        <p:spPr>
          <a:xfrm>
            <a:off x="8557475" y="6576772"/>
            <a:ext cx="249692" cy="259016"/>
          </a:xfrm>
          <a:prstGeom prst="rect">
            <a:avLst/>
          </a:prstGeom>
        </p:spPr>
      </p:pic>
      <p:pic>
        <p:nvPicPr>
          <p:cNvPr id="23" name="Picture 22">
            <a:extLst>
              <a:ext uri="{FF2B5EF4-FFF2-40B4-BE49-F238E27FC236}">
                <a16:creationId xmlns:a16="http://schemas.microsoft.com/office/drawing/2014/main" id="{345C233F-E167-4E0B-53A5-B745B88AAD3F}"/>
              </a:ext>
            </a:extLst>
          </p:cNvPr>
          <p:cNvPicPr>
            <a:picLocks noChangeAspect="1"/>
          </p:cNvPicPr>
          <p:nvPr/>
        </p:nvPicPr>
        <p:blipFill>
          <a:blip r:embed="rId6"/>
          <a:stretch>
            <a:fillRect/>
          </a:stretch>
        </p:blipFill>
        <p:spPr>
          <a:xfrm>
            <a:off x="9980154" y="6577809"/>
            <a:ext cx="237258" cy="257979"/>
          </a:xfrm>
          <a:prstGeom prst="rect">
            <a:avLst/>
          </a:prstGeom>
        </p:spPr>
      </p:pic>
      <p:pic>
        <p:nvPicPr>
          <p:cNvPr id="24" name="Picture 23">
            <a:extLst>
              <a:ext uri="{FF2B5EF4-FFF2-40B4-BE49-F238E27FC236}">
                <a16:creationId xmlns:a16="http://schemas.microsoft.com/office/drawing/2014/main" id="{D8D5929E-94D4-D735-D3AF-8075AFD9E372}"/>
              </a:ext>
            </a:extLst>
          </p:cNvPr>
          <p:cNvPicPr>
            <a:picLocks noChangeAspect="1"/>
          </p:cNvPicPr>
          <p:nvPr/>
        </p:nvPicPr>
        <p:blipFill>
          <a:blip r:embed="rId7"/>
          <a:stretch>
            <a:fillRect/>
          </a:stretch>
        </p:blipFill>
        <p:spPr>
          <a:xfrm>
            <a:off x="7212659" y="6573519"/>
            <a:ext cx="233114" cy="248655"/>
          </a:xfrm>
          <a:prstGeom prst="rect">
            <a:avLst/>
          </a:prstGeom>
        </p:spPr>
      </p:pic>
      <p:pic>
        <p:nvPicPr>
          <p:cNvPr id="5" name="Picture 4" descr="Chart, line chart&#10;&#10;Description automatically generated">
            <a:extLst>
              <a:ext uri="{FF2B5EF4-FFF2-40B4-BE49-F238E27FC236}">
                <a16:creationId xmlns:a16="http://schemas.microsoft.com/office/drawing/2014/main" id="{B954BD33-0B80-D255-2DBC-DCE3CCA9AC2A}"/>
              </a:ext>
            </a:extLst>
          </p:cNvPr>
          <p:cNvPicPr>
            <a:picLocks noChangeAspect="1"/>
          </p:cNvPicPr>
          <p:nvPr/>
        </p:nvPicPr>
        <p:blipFill>
          <a:blip r:embed="rId8"/>
          <a:stretch>
            <a:fillRect/>
          </a:stretch>
        </p:blipFill>
        <p:spPr>
          <a:xfrm>
            <a:off x="1563365" y="834354"/>
            <a:ext cx="3320122" cy="2546943"/>
          </a:xfrm>
          <a:prstGeom prst="rect">
            <a:avLst/>
          </a:prstGeom>
        </p:spPr>
      </p:pic>
      <p:pic>
        <p:nvPicPr>
          <p:cNvPr id="13" name="Picture 12" descr="Chart, line chart&#10;&#10;Description automatically generated">
            <a:extLst>
              <a:ext uri="{FF2B5EF4-FFF2-40B4-BE49-F238E27FC236}">
                <a16:creationId xmlns:a16="http://schemas.microsoft.com/office/drawing/2014/main" id="{D7ACE10A-0A6C-DF98-F599-A7B1198A09D0}"/>
              </a:ext>
            </a:extLst>
          </p:cNvPr>
          <p:cNvPicPr>
            <a:picLocks noChangeAspect="1"/>
          </p:cNvPicPr>
          <p:nvPr/>
        </p:nvPicPr>
        <p:blipFill>
          <a:blip r:embed="rId9"/>
          <a:stretch>
            <a:fillRect/>
          </a:stretch>
        </p:blipFill>
        <p:spPr>
          <a:xfrm>
            <a:off x="1663851" y="3966030"/>
            <a:ext cx="3248652" cy="2546943"/>
          </a:xfrm>
          <a:prstGeom prst="rect">
            <a:avLst/>
          </a:prstGeom>
        </p:spPr>
      </p:pic>
      <p:pic>
        <p:nvPicPr>
          <p:cNvPr id="25" name="Picture 24" descr="Chart, line chart&#10;&#10;Description automatically generated">
            <a:extLst>
              <a:ext uri="{FF2B5EF4-FFF2-40B4-BE49-F238E27FC236}">
                <a16:creationId xmlns:a16="http://schemas.microsoft.com/office/drawing/2014/main" id="{F5E8741D-CAC7-B34A-08B6-122423051498}"/>
              </a:ext>
            </a:extLst>
          </p:cNvPr>
          <p:cNvPicPr>
            <a:picLocks noChangeAspect="1"/>
          </p:cNvPicPr>
          <p:nvPr/>
        </p:nvPicPr>
        <p:blipFill>
          <a:blip r:embed="rId10"/>
          <a:stretch>
            <a:fillRect/>
          </a:stretch>
        </p:blipFill>
        <p:spPr>
          <a:xfrm>
            <a:off x="6910408" y="853708"/>
            <a:ext cx="3294133" cy="2546943"/>
          </a:xfrm>
          <a:prstGeom prst="rect">
            <a:avLst/>
          </a:prstGeom>
        </p:spPr>
      </p:pic>
      <p:pic>
        <p:nvPicPr>
          <p:cNvPr id="28" name="Picture 27" descr="Chart, line chart&#10;&#10;Description automatically generated">
            <a:extLst>
              <a:ext uri="{FF2B5EF4-FFF2-40B4-BE49-F238E27FC236}">
                <a16:creationId xmlns:a16="http://schemas.microsoft.com/office/drawing/2014/main" id="{FB76086C-B23B-4F07-CA5F-1E26F9C8C9AF}"/>
              </a:ext>
            </a:extLst>
          </p:cNvPr>
          <p:cNvPicPr>
            <a:picLocks noChangeAspect="1"/>
          </p:cNvPicPr>
          <p:nvPr/>
        </p:nvPicPr>
        <p:blipFill>
          <a:blip r:embed="rId11"/>
          <a:stretch>
            <a:fillRect/>
          </a:stretch>
        </p:blipFill>
        <p:spPr>
          <a:xfrm>
            <a:off x="7066343" y="4038539"/>
            <a:ext cx="3138198" cy="2546943"/>
          </a:xfrm>
          <a:prstGeom prst="rect">
            <a:avLst/>
          </a:prstGeom>
        </p:spPr>
      </p:pic>
    </p:spTree>
    <p:extLst>
      <p:ext uri="{BB962C8B-B14F-4D97-AF65-F5344CB8AC3E}">
        <p14:creationId xmlns:p14="http://schemas.microsoft.com/office/powerpoint/2010/main" val="38649020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645253" y="314792"/>
            <a:ext cx="10515600" cy="759000"/>
          </a:xfrm>
        </p:spPr>
        <p:txBody>
          <a:bodyPr/>
          <a:lstStyle/>
          <a:p>
            <a:r>
              <a:rPr lang="en-US" dirty="0">
                <a:solidFill>
                  <a:schemeClr val="accent1"/>
                </a:solidFill>
                <a:latin typeface="Arial" panose="020B0604020202020204" pitchFamily="34" charset="0"/>
                <a:cs typeface="Arial" panose="020B0604020202020204" pitchFamily="34" charset="0"/>
              </a:rPr>
              <a:t>Supernormal stimuli and peak-shift effect</a:t>
            </a:r>
          </a:p>
        </p:txBody>
      </p:sp>
      <p:pic>
        <p:nvPicPr>
          <p:cNvPr id="4" name="Content Placeholder 3">
            <a:extLst>
              <a:ext uri="{FF2B5EF4-FFF2-40B4-BE49-F238E27FC236}">
                <a16:creationId xmlns:a16="http://schemas.microsoft.com/office/drawing/2014/main" id="{828CB18B-E5D9-7F1D-8076-2E75BB8E690F}"/>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11552" y="3177144"/>
            <a:ext cx="3899004" cy="2144302"/>
          </a:xfrm>
          <a:prstGeom prst="rect">
            <a:avLst/>
          </a:prstGeom>
        </p:spPr>
      </p:pic>
      <p:pic>
        <p:nvPicPr>
          <p:cNvPr id="7" name="Picture 2" descr="Ethological studies of sign stimuli and motivation">
            <a:extLst>
              <a:ext uri="{FF2B5EF4-FFF2-40B4-BE49-F238E27FC236}">
                <a16:creationId xmlns:a16="http://schemas.microsoft.com/office/drawing/2014/main" id="{E1DC9843-9715-E53F-6D0D-0993C5732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283" y="1647533"/>
            <a:ext cx="3721064" cy="39079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56C88C-C3ED-A085-5C47-285A9702F318}"/>
              </a:ext>
            </a:extLst>
          </p:cNvPr>
          <p:cNvSpPr txBox="1"/>
          <p:nvPr/>
        </p:nvSpPr>
        <p:spPr>
          <a:xfrm>
            <a:off x="2624006" y="6352143"/>
            <a:ext cx="6710844" cy="369332"/>
          </a:xfrm>
          <a:prstGeom prst="rect">
            <a:avLst/>
          </a:prstGeom>
          <a:noFill/>
        </p:spPr>
        <p:txBody>
          <a:bodyPr wrap="square">
            <a:spAutoFit/>
          </a:bodyPr>
          <a:lstStyle/>
          <a:p>
            <a:r>
              <a:rPr lang="en-US" sz="1800" b="0" i="0" u="none" strike="noStrike" baseline="0" dirty="0">
                <a:solidFill>
                  <a:srgbClr val="000000"/>
                </a:solidFill>
                <a:latin typeface="Arial" panose="020B0604020202020204" pitchFamily="34" charset="0"/>
                <a:cs typeface="Arial" panose="020B0604020202020204" pitchFamily="34" charset="0"/>
              </a:rPr>
              <a:t>Tinbergen, 1949; Tinbergen &amp; </a:t>
            </a:r>
            <a:r>
              <a:rPr lang="en-US" sz="1800" b="0" i="0" u="none" strike="noStrike" baseline="0" dirty="0" err="1">
                <a:solidFill>
                  <a:srgbClr val="000000"/>
                </a:solidFill>
                <a:latin typeface="Arial" panose="020B0604020202020204" pitchFamily="34" charset="0"/>
                <a:cs typeface="Arial" panose="020B0604020202020204" pitchFamily="34" charset="0"/>
              </a:rPr>
              <a:t>Perdeck</a:t>
            </a:r>
            <a:r>
              <a:rPr lang="en-US" sz="1800" b="0" i="0" u="none" strike="noStrike" baseline="0" dirty="0">
                <a:solidFill>
                  <a:srgbClr val="000000"/>
                </a:solidFill>
                <a:latin typeface="Arial" panose="020B0604020202020204" pitchFamily="34" charset="0"/>
                <a:cs typeface="Arial" panose="020B0604020202020204" pitchFamily="34" charset="0"/>
              </a:rPr>
              <a:t> 1950; Tinbergen, 1989 </a:t>
            </a:r>
            <a:endParaRPr lang="en-US"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EF67C154-E996-0324-5DBD-0FEE9295B3C8}"/>
              </a:ext>
            </a:extLst>
          </p:cNvPr>
          <p:cNvPicPr>
            <a:picLocks noChangeAspect="1"/>
          </p:cNvPicPr>
          <p:nvPr/>
        </p:nvPicPr>
        <p:blipFill rotWithShape="1">
          <a:blip r:embed="rId4"/>
          <a:srcRect b="2716"/>
          <a:stretch/>
        </p:blipFill>
        <p:spPr>
          <a:xfrm>
            <a:off x="4310556" y="2745414"/>
            <a:ext cx="3048000" cy="2576032"/>
          </a:xfrm>
          <a:prstGeom prst="rect">
            <a:avLst/>
          </a:prstGeom>
        </p:spPr>
      </p:pic>
      <p:sp>
        <p:nvSpPr>
          <p:cNvPr id="9" name="TextBox 8">
            <a:extLst>
              <a:ext uri="{FF2B5EF4-FFF2-40B4-BE49-F238E27FC236}">
                <a16:creationId xmlns:a16="http://schemas.microsoft.com/office/drawing/2014/main" id="{12A313C1-95B9-06D0-1E41-14DC3D1D2995}"/>
              </a:ext>
            </a:extLst>
          </p:cNvPr>
          <p:cNvSpPr txBox="1"/>
          <p:nvPr/>
        </p:nvSpPr>
        <p:spPr>
          <a:xfrm>
            <a:off x="1076548" y="5878339"/>
            <a:ext cx="1637105"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Oystercatcher</a:t>
            </a:r>
          </a:p>
        </p:txBody>
      </p:sp>
      <p:sp>
        <p:nvSpPr>
          <p:cNvPr id="13" name="TextBox 12">
            <a:extLst>
              <a:ext uri="{FF2B5EF4-FFF2-40B4-BE49-F238E27FC236}">
                <a16:creationId xmlns:a16="http://schemas.microsoft.com/office/drawing/2014/main" id="{F3D6BAFB-66C9-109C-72B4-01D8B2181576}"/>
              </a:ext>
            </a:extLst>
          </p:cNvPr>
          <p:cNvSpPr txBox="1"/>
          <p:nvPr/>
        </p:nvSpPr>
        <p:spPr>
          <a:xfrm>
            <a:off x="4940327" y="5878339"/>
            <a:ext cx="1788457"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Stickleback fish</a:t>
            </a:r>
          </a:p>
        </p:txBody>
      </p:sp>
      <p:sp>
        <p:nvSpPr>
          <p:cNvPr id="14" name="TextBox 13">
            <a:extLst>
              <a:ext uri="{FF2B5EF4-FFF2-40B4-BE49-F238E27FC236}">
                <a16:creationId xmlns:a16="http://schemas.microsoft.com/office/drawing/2014/main" id="{705AA36F-4D7A-DA05-BFF4-ADC182B58594}"/>
              </a:ext>
            </a:extLst>
          </p:cNvPr>
          <p:cNvSpPr txBox="1"/>
          <p:nvPr/>
        </p:nvSpPr>
        <p:spPr>
          <a:xfrm>
            <a:off x="9371112" y="5873463"/>
            <a:ext cx="1788457"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Herring gull</a:t>
            </a:r>
          </a:p>
        </p:txBody>
      </p:sp>
      <p:sp>
        <p:nvSpPr>
          <p:cNvPr id="3" name="Content Placeholder 2">
            <a:extLst>
              <a:ext uri="{FF2B5EF4-FFF2-40B4-BE49-F238E27FC236}">
                <a16:creationId xmlns:a16="http://schemas.microsoft.com/office/drawing/2014/main" id="{8892479E-FF02-2F2E-BB00-C24965610D8F}"/>
              </a:ext>
            </a:extLst>
          </p:cNvPr>
          <p:cNvSpPr>
            <a:spLocks noGrp="1"/>
          </p:cNvSpPr>
          <p:nvPr>
            <p:ph idx="1"/>
          </p:nvPr>
        </p:nvSpPr>
        <p:spPr>
          <a:xfrm>
            <a:off x="621475" y="1187347"/>
            <a:ext cx="7070243" cy="1048213"/>
          </a:xfrm>
        </p:spPr>
        <p:txBody>
          <a:bodyPr>
            <a:normAutofit/>
          </a:bodyPr>
          <a:lstStyle/>
          <a:p>
            <a:r>
              <a:rPr lang="en-US" dirty="0">
                <a:latin typeface="Arial" panose="020B0604020202020204" pitchFamily="34" charset="0"/>
                <a:cs typeface="Arial" panose="020B0604020202020204" pitchFamily="34" charset="0"/>
              </a:rPr>
              <a:t>Exaggerated responses to existing stimuli</a:t>
            </a:r>
          </a:p>
          <a:p>
            <a:r>
              <a:rPr lang="en-US" dirty="0">
                <a:latin typeface="Arial" panose="020B0604020202020204" pitchFamily="34" charset="0"/>
                <a:cs typeface="Arial" panose="020B0604020202020204" pitchFamily="34" charset="0"/>
              </a:rPr>
              <a:t>Evolutionary adaptation</a:t>
            </a:r>
          </a:p>
        </p:txBody>
      </p:sp>
      <p:sp>
        <p:nvSpPr>
          <p:cNvPr id="5" name="Slide Number Placeholder 4">
            <a:extLst>
              <a:ext uri="{FF2B5EF4-FFF2-40B4-BE49-F238E27FC236}">
                <a16:creationId xmlns:a16="http://schemas.microsoft.com/office/drawing/2014/main" id="{6589AEC7-D40F-628F-E41F-8010AC9DAD46}"/>
              </a:ext>
            </a:extLst>
          </p:cNvPr>
          <p:cNvSpPr>
            <a:spLocks noGrp="1"/>
          </p:cNvSpPr>
          <p:nvPr>
            <p:ph type="sldNum" sz="quarter" idx="12"/>
          </p:nvPr>
        </p:nvSpPr>
        <p:spPr/>
        <p:txBody>
          <a:bodyPr/>
          <a:lstStyle/>
          <a:p>
            <a:fld id="{51CEAAB7-0A54-EC46-B096-84264B42CA3A}" type="slidenum">
              <a:rPr lang="en-US" smtClean="0"/>
              <a:t>2</a:t>
            </a:fld>
            <a:endParaRPr lang="en-US"/>
          </a:p>
        </p:txBody>
      </p:sp>
    </p:spTree>
    <p:extLst>
      <p:ext uri="{BB962C8B-B14F-4D97-AF65-F5344CB8AC3E}">
        <p14:creationId xmlns:p14="http://schemas.microsoft.com/office/powerpoint/2010/main" val="230967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fade">
                                      <p:cBhvr>
                                        <p:cTn id="39"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P spid="14"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0" y="87489"/>
            <a:ext cx="2283102" cy="50159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solidFill>
                <a:latin typeface="Arial" panose="020B0604020202020204" pitchFamily="34" charset="0"/>
                <a:cs typeface="Arial" panose="020B0604020202020204" pitchFamily="34" charset="0"/>
              </a:rPr>
              <a:t>Theta=1</a:t>
            </a:r>
          </a:p>
        </p:txBody>
      </p:sp>
      <p:sp>
        <p:nvSpPr>
          <p:cNvPr id="16" name="TextBox 15">
            <a:extLst>
              <a:ext uri="{FF2B5EF4-FFF2-40B4-BE49-F238E27FC236}">
                <a16:creationId xmlns:a16="http://schemas.microsoft.com/office/drawing/2014/main" id="{BAA33E96-91EE-DEE3-8DE8-10CCC5ADB889}"/>
              </a:ext>
            </a:extLst>
          </p:cNvPr>
          <p:cNvSpPr txBox="1"/>
          <p:nvPr/>
        </p:nvSpPr>
        <p:spPr>
          <a:xfrm>
            <a:off x="3862304" y="446507"/>
            <a:ext cx="2057217"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3747628" y="3718890"/>
            <a:ext cx="228310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7791025" y="412270"/>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7763996" y="3656013"/>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8745177" y="383630"/>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8786661" y="3656013"/>
            <a:ext cx="800219" cy="369332"/>
          </a:xfrm>
          <a:prstGeom prst="rect">
            <a:avLst/>
          </a:prstGeom>
        </p:spPr>
      </p:pic>
      <p:pic>
        <p:nvPicPr>
          <p:cNvPr id="2" name="Picture 1">
            <a:extLst>
              <a:ext uri="{FF2B5EF4-FFF2-40B4-BE49-F238E27FC236}">
                <a16:creationId xmlns:a16="http://schemas.microsoft.com/office/drawing/2014/main" id="{E2FB3DBB-2EBE-03BB-9A26-D05A4E277D6A}"/>
              </a:ext>
            </a:extLst>
          </p:cNvPr>
          <p:cNvPicPr>
            <a:picLocks noChangeAspect="1"/>
          </p:cNvPicPr>
          <p:nvPr/>
        </p:nvPicPr>
        <p:blipFill>
          <a:blip r:embed="rId4"/>
          <a:stretch>
            <a:fillRect/>
          </a:stretch>
        </p:blipFill>
        <p:spPr>
          <a:xfrm>
            <a:off x="892868" y="3035307"/>
            <a:ext cx="1984455" cy="1153129"/>
          </a:xfrm>
          <a:prstGeom prst="rect">
            <a:avLst/>
          </a:prstGeom>
        </p:spPr>
      </p:pic>
      <p:pic>
        <p:nvPicPr>
          <p:cNvPr id="23" name="Picture 22" descr="Chart, line chart&#10;&#10;Description automatically generated">
            <a:extLst>
              <a:ext uri="{FF2B5EF4-FFF2-40B4-BE49-F238E27FC236}">
                <a16:creationId xmlns:a16="http://schemas.microsoft.com/office/drawing/2014/main" id="{C6006F4D-A479-DB4C-9C36-2ECD307CB6FA}"/>
              </a:ext>
            </a:extLst>
          </p:cNvPr>
          <p:cNvPicPr>
            <a:picLocks noChangeAspect="1"/>
          </p:cNvPicPr>
          <p:nvPr/>
        </p:nvPicPr>
        <p:blipFill>
          <a:blip r:embed="rId5"/>
          <a:stretch>
            <a:fillRect/>
          </a:stretch>
        </p:blipFill>
        <p:spPr>
          <a:xfrm>
            <a:off x="3103052" y="904662"/>
            <a:ext cx="3365784" cy="2524338"/>
          </a:xfrm>
          <a:prstGeom prst="rect">
            <a:avLst/>
          </a:prstGeom>
        </p:spPr>
      </p:pic>
      <p:pic>
        <p:nvPicPr>
          <p:cNvPr id="26" name="Picture 25" descr="Chart, line chart&#10;&#10;Description automatically generated">
            <a:extLst>
              <a:ext uri="{FF2B5EF4-FFF2-40B4-BE49-F238E27FC236}">
                <a16:creationId xmlns:a16="http://schemas.microsoft.com/office/drawing/2014/main" id="{98B95CBE-24DA-329A-45F7-9D9D61FD5B4C}"/>
              </a:ext>
            </a:extLst>
          </p:cNvPr>
          <p:cNvPicPr>
            <a:picLocks noChangeAspect="1"/>
          </p:cNvPicPr>
          <p:nvPr/>
        </p:nvPicPr>
        <p:blipFill>
          <a:blip r:embed="rId6"/>
          <a:stretch>
            <a:fillRect/>
          </a:stretch>
        </p:blipFill>
        <p:spPr>
          <a:xfrm>
            <a:off x="3103052" y="4088222"/>
            <a:ext cx="3365784" cy="2524338"/>
          </a:xfrm>
          <a:prstGeom prst="rect">
            <a:avLst/>
          </a:prstGeom>
        </p:spPr>
      </p:pic>
      <p:pic>
        <p:nvPicPr>
          <p:cNvPr id="28" name="Picture 27" descr="Chart, line chart&#10;&#10;Description automatically generated">
            <a:extLst>
              <a:ext uri="{FF2B5EF4-FFF2-40B4-BE49-F238E27FC236}">
                <a16:creationId xmlns:a16="http://schemas.microsoft.com/office/drawing/2014/main" id="{EB2A40B5-F224-10F0-4262-7338802D834A}"/>
              </a:ext>
            </a:extLst>
          </p:cNvPr>
          <p:cNvPicPr>
            <a:picLocks noChangeAspect="1"/>
          </p:cNvPicPr>
          <p:nvPr/>
        </p:nvPicPr>
        <p:blipFill>
          <a:blip r:embed="rId7"/>
          <a:stretch>
            <a:fillRect/>
          </a:stretch>
        </p:blipFill>
        <p:spPr>
          <a:xfrm>
            <a:off x="6901035" y="857494"/>
            <a:ext cx="3365784" cy="2524338"/>
          </a:xfrm>
          <a:prstGeom prst="rect">
            <a:avLst/>
          </a:prstGeom>
        </p:spPr>
      </p:pic>
      <p:pic>
        <p:nvPicPr>
          <p:cNvPr id="30" name="Picture 29" descr="Chart, line chart&#10;&#10;Description automatically generated">
            <a:extLst>
              <a:ext uri="{FF2B5EF4-FFF2-40B4-BE49-F238E27FC236}">
                <a16:creationId xmlns:a16="http://schemas.microsoft.com/office/drawing/2014/main" id="{792030E9-F7E0-F0D0-2C85-86EF474BD046}"/>
              </a:ext>
            </a:extLst>
          </p:cNvPr>
          <p:cNvPicPr>
            <a:picLocks noChangeAspect="1"/>
          </p:cNvPicPr>
          <p:nvPr/>
        </p:nvPicPr>
        <p:blipFill>
          <a:blip r:embed="rId8"/>
          <a:stretch>
            <a:fillRect/>
          </a:stretch>
        </p:blipFill>
        <p:spPr>
          <a:xfrm>
            <a:off x="6901035" y="4088222"/>
            <a:ext cx="3365784" cy="2524338"/>
          </a:xfrm>
          <a:prstGeom prst="rect">
            <a:avLst/>
          </a:prstGeom>
        </p:spPr>
      </p:pic>
      <p:pic>
        <p:nvPicPr>
          <p:cNvPr id="31" name="Content Placeholder 3">
            <a:extLst>
              <a:ext uri="{FF2B5EF4-FFF2-40B4-BE49-F238E27FC236}">
                <a16:creationId xmlns:a16="http://schemas.microsoft.com/office/drawing/2014/main" id="{29F4F1E6-3611-3F6D-DC04-0C0BEC4861E8}"/>
              </a:ext>
            </a:extLst>
          </p:cNvPr>
          <p:cNvPicPr>
            <a:picLocks noGrp="1" noChangeAspect="1"/>
          </p:cNvPicPr>
          <p:nvPr>
            <p:ph idx="1"/>
          </p:nvPr>
        </p:nvPicPr>
        <p:blipFill>
          <a:blip r:embed="rId9"/>
          <a:stretch>
            <a:fillRect/>
          </a:stretch>
        </p:blipFill>
        <p:spPr>
          <a:xfrm>
            <a:off x="213719" y="3222668"/>
            <a:ext cx="605815" cy="628439"/>
          </a:xfrm>
          <a:prstGeom prst="rect">
            <a:avLst/>
          </a:prstGeom>
        </p:spPr>
      </p:pic>
      <p:pic>
        <p:nvPicPr>
          <p:cNvPr id="32" name="Picture 31">
            <a:extLst>
              <a:ext uri="{FF2B5EF4-FFF2-40B4-BE49-F238E27FC236}">
                <a16:creationId xmlns:a16="http://schemas.microsoft.com/office/drawing/2014/main" id="{80968C6A-438D-E17E-10B0-87CD1A9FE6C3}"/>
              </a:ext>
            </a:extLst>
          </p:cNvPr>
          <p:cNvPicPr>
            <a:picLocks noChangeAspect="1"/>
          </p:cNvPicPr>
          <p:nvPr/>
        </p:nvPicPr>
        <p:blipFill>
          <a:blip r:embed="rId10"/>
          <a:stretch>
            <a:fillRect/>
          </a:stretch>
        </p:blipFill>
        <p:spPr>
          <a:xfrm>
            <a:off x="228802" y="3893315"/>
            <a:ext cx="575650" cy="625925"/>
          </a:xfrm>
          <a:prstGeom prst="rect">
            <a:avLst/>
          </a:prstGeom>
        </p:spPr>
      </p:pic>
      <p:pic>
        <p:nvPicPr>
          <p:cNvPr id="33" name="Picture 32">
            <a:extLst>
              <a:ext uri="{FF2B5EF4-FFF2-40B4-BE49-F238E27FC236}">
                <a16:creationId xmlns:a16="http://schemas.microsoft.com/office/drawing/2014/main" id="{620F8879-E0C0-E49E-9522-1645CA0D29EA}"/>
              </a:ext>
            </a:extLst>
          </p:cNvPr>
          <p:cNvPicPr>
            <a:picLocks noChangeAspect="1"/>
          </p:cNvPicPr>
          <p:nvPr/>
        </p:nvPicPr>
        <p:blipFill>
          <a:blip r:embed="rId11"/>
          <a:stretch>
            <a:fillRect/>
          </a:stretch>
        </p:blipFill>
        <p:spPr>
          <a:xfrm>
            <a:off x="253939" y="2598263"/>
            <a:ext cx="565595" cy="603301"/>
          </a:xfrm>
          <a:prstGeom prst="rect">
            <a:avLst/>
          </a:prstGeom>
        </p:spPr>
      </p:pic>
      <p:sp>
        <p:nvSpPr>
          <p:cNvPr id="34" name="Slide Number Placeholder 33">
            <a:extLst>
              <a:ext uri="{FF2B5EF4-FFF2-40B4-BE49-F238E27FC236}">
                <a16:creationId xmlns:a16="http://schemas.microsoft.com/office/drawing/2014/main" id="{53A3C496-7087-CFB6-92C7-6CE7CF6104EA}"/>
              </a:ext>
            </a:extLst>
          </p:cNvPr>
          <p:cNvSpPr>
            <a:spLocks noGrp="1"/>
          </p:cNvSpPr>
          <p:nvPr>
            <p:ph type="sldNum" sz="quarter" idx="12"/>
          </p:nvPr>
        </p:nvSpPr>
        <p:spPr>
          <a:xfrm>
            <a:off x="9186770" y="6429997"/>
            <a:ext cx="2743200" cy="365125"/>
          </a:xfrm>
        </p:spPr>
        <p:txBody>
          <a:bodyPr/>
          <a:lstStyle/>
          <a:p>
            <a:fld id="{51CEAAB7-0A54-EC46-B096-84264B42CA3A}" type="slidenum">
              <a:rPr lang="en-US" smtClean="0"/>
              <a:t>20</a:t>
            </a:fld>
            <a:endParaRPr lang="en-US" dirty="0"/>
          </a:p>
        </p:txBody>
      </p:sp>
    </p:spTree>
    <p:extLst>
      <p:ext uri="{BB962C8B-B14F-4D97-AF65-F5344CB8AC3E}">
        <p14:creationId xmlns:p14="http://schemas.microsoft.com/office/powerpoint/2010/main" val="2103494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0" y="87489"/>
            <a:ext cx="2283102" cy="50159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solidFill>
                <a:latin typeface="Arial" panose="020B0604020202020204" pitchFamily="34" charset="0"/>
                <a:cs typeface="Arial" panose="020B0604020202020204" pitchFamily="34" charset="0"/>
              </a:rPr>
              <a:t>Theta=2.5</a:t>
            </a:r>
          </a:p>
        </p:txBody>
      </p:sp>
      <p:sp>
        <p:nvSpPr>
          <p:cNvPr id="16" name="TextBox 15">
            <a:extLst>
              <a:ext uri="{FF2B5EF4-FFF2-40B4-BE49-F238E27FC236}">
                <a16:creationId xmlns:a16="http://schemas.microsoft.com/office/drawing/2014/main" id="{BAA33E96-91EE-DEE3-8DE8-10CCC5ADB889}"/>
              </a:ext>
            </a:extLst>
          </p:cNvPr>
          <p:cNvSpPr txBox="1"/>
          <p:nvPr/>
        </p:nvSpPr>
        <p:spPr>
          <a:xfrm>
            <a:off x="3862304" y="446507"/>
            <a:ext cx="2057217"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3747628" y="3718890"/>
            <a:ext cx="228310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8119547" y="475147"/>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8092518" y="3718890"/>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9073699" y="446507"/>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9115183" y="3718890"/>
            <a:ext cx="800219" cy="369332"/>
          </a:xfrm>
          <a:prstGeom prst="rect">
            <a:avLst/>
          </a:prstGeom>
        </p:spPr>
      </p:pic>
      <p:pic>
        <p:nvPicPr>
          <p:cNvPr id="2" name="Picture 1">
            <a:extLst>
              <a:ext uri="{FF2B5EF4-FFF2-40B4-BE49-F238E27FC236}">
                <a16:creationId xmlns:a16="http://schemas.microsoft.com/office/drawing/2014/main" id="{E2FB3DBB-2EBE-03BB-9A26-D05A4E277D6A}"/>
              </a:ext>
            </a:extLst>
          </p:cNvPr>
          <p:cNvPicPr>
            <a:picLocks noChangeAspect="1"/>
          </p:cNvPicPr>
          <p:nvPr/>
        </p:nvPicPr>
        <p:blipFill>
          <a:blip r:embed="rId4"/>
          <a:stretch>
            <a:fillRect/>
          </a:stretch>
        </p:blipFill>
        <p:spPr>
          <a:xfrm>
            <a:off x="892868" y="3035307"/>
            <a:ext cx="1984455" cy="1153129"/>
          </a:xfrm>
          <a:prstGeom prst="rect">
            <a:avLst/>
          </a:prstGeom>
        </p:spPr>
      </p:pic>
      <p:pic>
        <p:nvPicPr>
          <p:cNvPr id="31" name="Content Placeholder 3">
            <a:extLst>
              <a:ext uri="{FF2B5EF4-FFF2-40B4-BE49-F238E27FC236}">
                <a16:creationId xmlns:a16="http://schemas.microsoft.com/office/drawing/2014/main" id="{29F4F1E6-3611-3F6D-DC04-0C0BEC4861E8}"/>
              </a:ext>
            </a:extLst>
          </p:cNvPr>
          <p:cNvPicPr>
            <a:picLocks noGrp="1" noChangeAspect="1"/>
          </p:cNvPicPr>
          <p:nvPr>
            <p:ph idx="1"/>
          </p:nvPr>
        </p:nvPicPr>
        <p:blipFill>
          <a:blip r:embed="rId5"/>
          <a:stretch>
            <a:fillRect/>
          </a:stretch>
        </p:blipFill>
        <p:spPr>
          <a:xfrm>
            <a:off x="213719" y="3222668"/>
            <a:ext cx="605815" cy="628439"/>
          </a:xfrm>
          <a:prstGeom prst="rect">
            <a:avLst/>
          </a:prstGeom>
        </p:spPr>
      </p:pic>
      <p:pic>
        <p:nvPicPr>
          <p:cNvPr id="32" name="Picture 31">
            <a:extLst>
              <a:ext uri="{FF2B5EF4-FFF2-40B4-BE49-F238E27FC236}">
                <a16:creationId xmlns:a16="http://schemas.microsoft.com/office/drawing/2014/main" id="{80968C6A-438D-E17E-10B0-87CD1A9FE6C3}"/>
              </a:ext>
            </a:extLst>
          </p:cNvPr>
          <p:cNvPicPr>
            <a:picLocks noChangeAspect="1"/>
          </p:cNvPicPr>
          <p:nvPr/>
        </p:nvPicPr>
        <p:blipFill>
          <a:blip r:embed="rId6"/>
          <a:stretch>
            <a:fillRect/>
          </a:stretch>
        </p:blipFill>
        <p:spPr>
          <a:xfrm>
            <a:off x="228802" y="3893315"/>
            <a:ext cx="575650" cy="625925"/>
          </a:xfrm>
          <a:prstGeom prst="rect">
            <a:avLst/>
          </a:prstGeom>
        </p:spPr>
      </p:pic>
      <p:pic>
        <p:nvPicPr>
          <p:cNvPr id="33" name="Picture 32">
            <a:extLst>
              <a:ext uri="{FF2B5EF4-FFF2-40B4-BE49-F238E27FC236}">
                <a16:creationId xmlns:a16="http://schemas.microsoft.com/office/drawing/2014/main" id="{620F8879-E0C0-E49E-9522-1645CA0D29EA}"/>
              </a:ext>
            </a:extLst>
          </p:cNvPr>
          <p:cNvPicPr>
            <a:picLocks noChangeAspect="1"/>
          </p:cNvPicPr>
          <p:nvPr/>
        </p:nvPicPr>
        <p:blipFill>
          <a:blip r:embed="rId7"/>
          <a:stretch>
            <a:fillRect/>
          </a:stretch>
        </p:blipFill>
        <p:spPr>
          <a:xfrm>
            <a:off x="253939" y="2598263"/>
            <a:ext cx="565595" cy="603301"/>
          </a:xfrm>
          <a:prstGeom prst="rect">
            <a:avLst/>
          </a:prstGeom>
        </p:spPr>
      </p:pic>
      <p:pic>
        <p:nvPicPr>
          <p:cNvPr id="13" name="Picture 12" descr="Chart, line chart&#10;&#10;Description automatically generated">
            <a:extLst>
              <a:ext uri="{FF2B5EF4-FFF2-40B4-BE49-F238E27FC236}">
                <a16:creationId xmlns:a16="http://schemas.microsoft.com/office/drawing/2014/main" id="{D3208089-0524-2E88-174A-1345C6362F94}"/>
              </a:ext>
            </a:extLst>
          </p:cNvPr>
          <p:cNvPicPr>
            <a:picLocks noChangeAspect="1"/>
          </p:cNvPicPr>
          <p:nvPr/>
        </p:nvPicPr>
        <p:blipFill>
          <a:blip r:embed="rId8"/>
          <a:stretch>
            <a:fillRect/>
          </a:stretch>
        </p:blipFill>
        <p:spPr>
          <a:xfrm>
            <a:off x="2985622" y="924689"/>
            <a:ext cx="3561579" cy="2671184"/>
          </a:xfrm>
          <a:prstGeom prst="rect">
            <a:avLst/>
          </a:prstGeom>
        </p:spPr>
      </p:pic>
      <p:pic>
        <p:nvPicPr>
          <p:cNvPr id="15" name="Picture 14" descr="Chart, line chart&#10;&#10;Description automatically generated">
            <a:extLst>
              <a:ext uri="{FF2B5EF4-FFF2-40B4-BE49-F238E27FC236}">
                <a16:creationId xmlns:a16="http://schemas.microsoft.com/office/drawing/2014/main" id="{1200AC9B-9389-5005-22DE-01DCA7D42A9A}"/>
              </a:ext>
            </a:extLst>
          </p:cNvPr>
          <p:cNvPicPr>
            <a:picLocks noChangeAspect="1"/>
          </p:cNvPicPr>
          <p:nvPr/>
        </p:nvPicPr>
        <p:blipFill>
          <a:blip r:embed="rId9"/>
          <a:stretch>
            <a:fillRect/>
          </a:stretch>
        </p:blipFill>
        <p:spPr>
          <a:xfrm>
            <a:off x="2985622" y="4088222"/>
            <a:ext cx="3561579" cy="2671184"/>
          </a:xfrm>
          <a:prstGeom prst="rect">
            <a:avLst/>
          </a:prstGeom>
        </p:spPr>
      </p:pic>
      <p:pic>
        <p:nvPicPr>
          <p:cNvPr id="25" name="Picture 24" descr="Chart, line chart&#10;&#10;Description automatically generated">
            <a:extLst>
              <a:ext uri="{FF2B5EF4-FFF2-40B4-BE49-F238E27FC236}">
                <a16:creationId xmlns:a16="http://schemas.microsoft.com/office/drawing/2014/main" id="{1DAA8714-A9CD-DC57-23F2-FC0A77BED6EA}"/>
              </a:ext>
            </a:extLst>
          </p:cNvPr>
          <p:cNvPicPr>
            <a:picLocks noChangeAspect="1"/>
          </p:cNvPicPr>
          <p:nvPr/>
        </p:nvPicPr>
        <p:blipFill>
          <a:blip r:embed="rId10"/>
          <a:stretch>
            <a:fillRect/>
          </a:stretch>
        </p:blipFill>
        <p:spPr>
          <a:xfrm>
            <a:off x="6905470" y="884398"/>
            <a:ext cx="3561579" cy="2671184"/>
          </a:xfrm>
          <a:prstGeom prst="rect">
            <a:avLst/>
          </a:prstGeom>
        </p:spPr>
      </p:pic>
      <p:pic>
        <p:nvPicPr>
          <p:cNvPr id="29" name="Picture 28" descr="Chart, line chart&#10;&#10;Description automatically generated">
            <a:extLst>
              <a:ext uri="{FF2B5EF4-FFF2-40B4-BE49-F238E27FC236}">
                <a16:creationId xmlns:a16="http://schemas.microsoft.com/office/drawing/2014/main" id="{54BF6C81-E667-4347-C8DB-6BB285B7470C}"/>
              </a:ext>
            </a:extLst>
          </p:cNvPr>
          <p:cNvPicPr>
            <a:picLocks noChangeAspect="1"/>
          </p:cNvPicPr>
          <p:nvPr/>
        </p:nvPicPr>
        <p:blipFill>
          <a:blip r:embed="rId11"/>
          <a:stretch>
            <a:fillRect/>
          </a:stretch>
        </p:blipFill>
        <p:spPr>
          <a:xfrm>
            <a:off x="6932499" y="4088222"/>
            <a:ext cx="3561579" cy="2671184"/>
          </a:xfrm>
          <a:prstGeom prst="rect">
            <a:avLst/>
          </a:prstGeom>
        </p:spPr>
      </p:pic>
      <p:sp>
        <p:nvSpPr>
          <p:cNvPr id="3" name="Slide Number Placeholder 2">
            <a:extLst>
              <a:ext uri="{FF2B5EF4-FFF2-40B4-BE49-F238E27FC236}">
                <a16:creationId xmlns:a16="http://schemas.microsoft.com/office/drawing/2014/main" id="{6DF9D2BA-F9C4-AAD0-F423-1461CC75995D}"/>
              </a:ext>
            </a:extLst>
          </p:cNvPr>
          <p:cNvSpPr>
            <a:spLocks noGrp="1"/>
          </p:cNvSpPr>
          <p:nvPr>
            <p:ph type="sldNum" sz="quarter" idx="12"/>
          </p:nvPr>
        </p:nvSpPr>
        <p:spPr>
          <a:xfrm>
            <a:off x="9115183" y="6382853"/>
            <a:ext cx="2743200" cy="365125"/>
          </a:xfrm>
        </p:spPr>
        <p:txBody>
          <a:bodyPr/>
          <a:lstStyle/>
          <a:p>
            <a:fld id="{51CEAAB7-0A54-EC46-B096-84264B42CA3A}" type="slidenum">
              <a:rPr lang="en-US" smtClean="0"/>
              <a:t>21</a:t>
            </a:fld>
            <a:endParaRPr lang="en-US" dirty="0"/>
          </a:p>
        </p:txBody>
      </p:sp>
    </p:spTree>
    <p:extLst>
      <p:ext uri="{BB962C8B-B14F-4D97-AF65-F5344CB8AC3E}">
        <p14:creationId xmlns:p14="http://schemas.microsoft.com/office/powerpoint/2010/main" val="34981129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0" y="87489"/>
            <a:ext cx="2283102" cy="50159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solidFill>
                <a:latin typeface="Arial" panose="020B0604020202020204" pitchFamily="34" charset="0"/>
                <a:cs typeface="Arial" panose="020B0604020202020204" pitchFamily="34" charset="0"/>
              </a:rPr>
              <a:t>Theta=5</a:t>
            </a:r>
          </a:p>
        </p:txBody>
      </p:sp>
      <p:sp>
        <p:nvSpPr>
          <p:cNvPr id="16" name="TextBox 15">
            <a:extLst>
              <a:ext uri="{FF2B5EF4-FFF2-40B4-BE49-F238E27FC236}">
                <a16:creationId xmlns:a16="http://schemas.microsoft.com/office/drawing/2014/main" id="{BAA33E96-91EE-DEE3-8DE8-10CCC5ADB889}"/>
              </a:ext>
            </a:extLst>
          </p:cNvPr>
          <p:cNvSpPr txBox="1"/>
          <p:nvPr/>
        </p:nvSpPr>
        <p:spPr>
          <a:xfrm>
            <a:off x="3862304" y="446507"/>
            <a:ext cx="2057217"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3747628" y="3718890"/>
            <a:ext cx="228310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7934299" y="437089"/>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7907270" y="3680832"/>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8888451" y="408449"/>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8929935" y="3680832"/>
            <a:ext cx="800219" cy="369332"/>
          </a:xfrm>
          <a:prstGeom prst="rect">
            <a:avLst/>
          </a:prstGeom>
        </p:spPr>
      </p:pic>
      <p:pic>
        <p:nvPicPr>
          <p:cNvPr id="2" name="Picture 1">
            <a:extLst>
              <a:ext uri="{FF2B5EF4-FFF2-40B4-BE49-F238E27FC236}">
                <a16:creationId xmlns:a16="http://schemas.microsoft.com/office/drawing/2014/main" id="{E2FB3DBB-2EBE-03BB-9A26-D05A4E277D6A}"/>
              </a:ext>
            </a:extLst>
          </p:cNvPr>
          <p:cNvPicPr>
            <a:picLocks noChangeAspect="1"/>
          </p:cNvPicPr>
          <p:nvPr/>
        </p:nvPicPr>
        <p:blipFill>
          <a:blip r:embed="rId4"/>
          <a:stretch>
            <a:fillRect/>
          </a:stretch>
        </p:blipFill>
        <p:spPr>
          <a:xfrm>
            <a:off x="892868" y="3035307"/>
            <a:ext cx="1984455" cy="1153129"/>
          </a:xfrm>
          <a:prstGeom prst="rect">
            <a:avLst/>
          </a:prstGeom>
        </p:spPr>
      </p:pic>
      <p:pic>
        <p:nvPicPr>
          <p:cNvPr id="31" name="Content Placeholder 3">
            <a:extLst>
              <a:ext uri="{FF2B5EF4-FFF2-40B4-BE49-F238E27FC236}">
                <a16:creationId xmlns:a16="http://schemas.microsoft.com/office/drawing/2014/main" id="{29F4F1E6-3611-3F6D-DC04-0C0BEC4861E8}"/>
              </a:ext>
            </a:extLst>
          </p:cNvPr>
          <p:cNvPicPr>
            <a:picLocks noGrp="1" noChangeAspect="1"/>
          </p:cNvPicPr>
          <p:nvPr>
            <p:ph idx="1"/>
          </p:nvPr>
        </p:nvPicPr>
        <p:blipFill>
          <a:blip r:embed="rId5"/>
          <a:stretch>
            <a:fillRect/>
          </a:stretch>
        </p:blipFill>
        <p:spPr>
          <a:xfrm>
            <a:off x="213719" y="3222668"/>
            <a:ext cx="605815" cy="628439"/>
          </a:xfrm>
          <a:prstGeom prst="rect">
            <a:avLst/>
          </a:prstGeom>
        </p:spPr>
      </p:pic>
      <p:pic>
        <p:nvPicPr>
          <p:cNvPr id="32" name="Picture 31">
            <a:extLst>
              <a:ext uri="{FF2B5EF4-FFF2-40B4-BE49-F238E27FC236}">
                <a16:creationId xmlns:a16="http://schemas.microsoft.com/office/drawing/2014/main" id="{80968C6A-438D-E17E-10B0-87CD1A9FE6C3}"/>
              </a:ext>
            </a:extLst>
          </p:cNvPr>
          <p:cNvPicPr>
            <a:picLocks noChangeAspect="1"/>
          </p:cNvPicPr>
          <p:nvPr/>
        </p:nvPicPr>
        <p:blipFill>
          <a:blip r:embed="rId6"/>
          <a:stretch>
            <a:fillRect/>
          </a:stretch>
        </p:blipFill>
        <p:spPr>
          <a:xfrm>
            <a:off x="228802" y="3893315"/>
            <a:ext cx="575650" cy="625925"/>
          </a:xfrm>
          <a:prstGeom prst="rect">
            <a:avLst/>
          </a:prstGeom>
        </p:spPr>
      </p:pic>
      <p:pic>
        <p:nvPicPr>
          <p:cNvPr id="33" name="Picture 32">
            <a:extLst>
              <a:ext uri="{FF2B5EF4-FFF2-40B4-BE49-F238E27FC236}">
                <a16:creationId xmlns:a16="http://schemas.microsoft.com/office/drawing/2014/main" id="{620F8879-E0C0-E49E-9522-1645CA0D29EA}"/>
              </a:ext>
            </a:extLst>
          </p:cNvPr>
          <p:cNvPicPr>
            <a:picLocks noChangeAspect="1"/>
          </p:cNvPicPr>
          <p:nvPr/>
        </p:nvPicPr>
        <p:blipFill>
          <a:blip r:embed="rId7"/>
          <a:stretch>
            <a:fillRect/>
          </a:stretch>
        </p:blipFill>
        <p:spPr>
          <a:xfrm>
            <a:off x="253939" y="2598263"/>
            <a:ext cx="565595" cy="603301"/>
          </a:xfrm>
          <a:prstGeom prst="rect">
            <a:avLst/>
          </a:prstGeom>
        </p:spPr>
      </p:pic>
      <p:pic>
        <p:nvPicPr>
          <p:cNvPr id="4" name="Picture 3" descr="Chart, line chart&#10;&#10;Description automatically generated">
            <a:extLst>
              <a:ext uri="{FF2B5EF4-FFF2-40B4-BE49-F238E27FC236}">
                <a16:creationId xmlns:a16="http://schemas.microsoft.com/office/drawing/2014/main" id="{F522D33E-DF3B-8949-B92F-52BD3E530470}"/>
              </a:ext>
            </a:extLst>
          </p:cNvPr>
          <p:cNvPicPr>
            <a:picLocks noChangeAspect="1"/>
          </p:cNvPicPr>
          <p:nvPr/>
        </p:nvPicPr>
        <p:blipFill>
          <a:blip r:embed="rId8"/>
          <a:stretch>
            <a:fillRect/>
          </a:stretch>
        </p:blipFill>
        <p:spPr>
          <a:xfrm>
            <a:off x="7006972" y="4050164"/>
            <a:ext cx="3460260" cy="2595195"/>
          </a:xfrm>
          <a:prstGeom prst="rect">
            <a:avLst/>
          </a:prstGeom>
        </p:spPr>
      </p:pic>
      <p:pic>
        <p:nvPicPr>
          <p:cNvPr id="6" name="Picture 5" descr="Chart, line chart&#10;&#10;Description automatically generated">
            <a:extLst>
              <a:ext uri="{FF2B5EF4-FFF2-40B4-BE49-F238E27FC236}">
                <a16:creationId xmlns:a16="http://schemas.microsoft.com/office/drawing/2014/main" id="{01BEAF12-F263-BF4D-74E4-32EDF5F352DA}"/>
              </a:ext>
            </a:extLst>
          </p:cNvPr>
          <p:cNvPicPr>
            <a:picLocks noChangeAspect="1"/>
          </p:cNvPicPr>
          <p:nvPr/>
        </p:nvPicPr>
        <p:blipFill>
          <a:blip r:embed="rId9"/>
          <a:stretch>
            <a:fillRect/>
          </a:stretch>
        </p:blipFill>
        <p:spPr>
          <a:xfrm>
            <a:off x="7006972" y="795747"/>
            <a:ext cx="3460260" cy="2595195"/>
          </a:xfrm>
          <a:prstGeom prst="rect">
            <a:avLst/>
          </a:prstGeom>
        </p:spPr>
      </p:pic>
      <p:pic>
        <p:nvPicPr>
          <p:cNvPr id="8" name="Picture 7" descr="Chart, line chart&#10;&#10;Description automatically generated">
            <a:extLst>
              <a:ext uri="{FF2B5EF4-FFF2-40B4-BE49-F238E27FC236}">
                <a16:creationId xmlns:a16="http://schemas.microsoft.com/office/drawing/2014/main" id="{5E017F19-DFA5-59E4-47BD-59FD74425023}"/>
              </a:ext>
            </a:extLst>
          </p:cNvPr>
          <p:cNvPicPr>
            <a:picLocks noChangeAspect="1"/>
          </p:cNvPicPr>
          <p:nvPr/>
        </p:nvPicPr>
        <p:blipFill>
          <a:blip r:embed="rId10"/>
          <a:stretch>
            <a:fillRect/>
          </a:stretch>
        </p:blipFill>
        <p:spPr>
          <a:xfrm>
            <a:off x="2965739" y="4088222"/>
            <a:ext cx="3460260" cy="2595195"/>
          </a:xfrm>
          <a:prstGeom prst="rect">
            <a:avLst/>
          </a:prstGeom>
        </p:spPr>
      </p:pic>
      <p:pic>
        <p:nvPicPr>
          <p:cNvPr id="10" name="Picture 9" descr="Chart, line chart&#10;&#10;Description automatically generated">
            <a:extLst>
              <a:ext uri="{FF2B5EF4-FFF2-40B4-BE49-F238E27FC236}">
                <a16:creationId xmlns:a16="http://schemas.microsoft.com/office/drawing/2014/main" id="{804B09B7-729E-5B6D-3350-3C0C517C4192}"/>
              </a:ext>
            </a:extLst>
          </p:cNvPr>
          <p:cNvPicPr>
            <a:picLocks noChangeAspect="1"/>
          </p:cNvPicPr>
          <p:nvPr/>
        </p:nvPicPr>
        <p:blipFill>
          <a:blip r:embed="rId11"/>
          <a:stretch>
            <a:fillRect/>
          </a:stretch>
        </p:blipFill>
        <p:spPr>
          <a:xfrm>
            <a:off x="2965739" y="833805"/>
            <a:ext cx="3460260" cy="2595195"/>
          </a:xfrm>
          <a:prstGeom prst="rect">
            <a:avLst/>
          </a:prstGeom>
        </p:spPr>
      </p:pic>
      <p:sp>
        <p:nvSpPr>
          <p:cNvPr id="11" name="Slide Number Placeholder 10">
            <a:extLst>
              <a:ext uri="{FF2B5EF4-FFF2-40B4-BE49-F238E27FC236}">
                <a16:creationId xmlns:a16="http://schemas.microsoft.com/office/drawing/2014/main" id="{9B29DE21-C89C-6955-C6C4-E9EED2757DDF}"/>
              </a:ext>
            </a:extLst>
          </p:cNvPr>
          <p:cNvSpPr>
            <a:spLocks noGrp="1"/>
          </p:cNvSpPr>
          <p:nvPr>
            <p:ph type="sldNum" sz="quarter" idx="12"/>
          </p:nvPr>
        </p:nvSpPr>
        <p:spPr>
          <a:xfrm>
            <a:off x="9226261" y="6449551"/>
            <a:ext cx="2743200" cy="365125"/>
          </a:xfrm>
        </p:spPr>
        <p:txBody>
          <a:bodyPr/>
          <a:lstStyle/>
          <a:p>
            <a:fld id="{51CEAAB7-0A54-EC46-B096-84264B42CA3A}" type="slidenum">
              <a:rPr lang="en-US" smtClean="0"/>
              <a:t>22</a:t>
            </a:fld>
            <a:endParaRPr lang="en-US" dirty="0"/>
          </a:p>
        </p:txBody>
      </p:sp>
    </p:spTree>
    <p:extLst>
      <p:ext uri="{BB962C8B-B14F-4D97-AF65-F5344CB8AC3E}">
        <p14:creationId xmlns:p14="http://schemas.microsoft.com/office/powerpoint/2010/main" val="3355431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0" y="87489"/>
            <a:ext cx="2283102" cy="501596"/>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accent1"/>
                </a:solidFill>
                <a:latin typeface="Arial" panose="020B0604020202020204" pitchFamily="34" charset="0"/>
                <a:cs typeface="Arial" panose="020B0604020202020204" pitchFamily="34" charset="0"/>
              </a:rPr>
              <a:t>Theta=10</a:t>
            </a:r>
          </a:p>
        </p:txBody>
      </p:sp>
      <p:sp>
        <p:nvSpPr>
          <p:cNvPr id="16" name="TextBox 15">
            <a:extLst>
              <a:ext uri="{FF2B5EF4-FFF2-40B4-BE49-F238E27FC236}">
                <a16:creationId xmlns:a16="http://schemas.microsoft.com/office/drawing/2014/main" id="{BAA33E96-91EE-DEE3-8DE8-10CCC5ADB889}"/>
              </a:ext>
            </a:extLst>
          </p:cNvPr>
          <p:cNvSpPr txBox="1"/>
          <p:nvPr/>
        </p:nvSpPr>
        <p:spPr>
          <a:xfrm>
            <a:off x="3862304" y="446507"/>
            <a:ext cx="2057217"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3747628" y="3718890"/>
            <a:ext cx="228310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8199617" y="475147"/>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8172588" y="3718890"/>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9153769" y="446507"/>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9195253" y="3718890"/>
            <a:ext cx="800219" cy="369332"/>
          </a:xfrm>
          <a:prstGeom prst="rect">
            <a:avLst/>
          </a:prstGeom>
        </p:spPr>
      </p:pic>
      <p:pic>
        <p:nvPicPr>
          <p:cNvPr id="2" name="Picture 1">
            <a:extLst>
              <a:ext uri="{FF2B5EF4-FFF2-40B4-BE49-F238E27FC236}">
                <a16:creationId xmlns:a16="http://schemas.microsoft.com/office/drawing/2014/main" id="{E2FB3DBB-2EBE-03BB-9A26-D05A4E277D6A}"/>
              </a:ext>
            </a:extLst>
          </p:cNvPr>
          <p:cNvPicPr>
            <a:picLocks noChangeAspect="1"/>
          </p:cNvPicPr>
          <p:nvPr/>
        </p:nvPicPr>
        <p:blipFill>
          <a:blip r:embed="rId4"/>
          <a:stretch>
            <a:fillRect/>
          </a:stretch>
        </p:blipFill>
        <p:spPr>
          <a:xfrm>
            <a:off x="892868" y="3035307"/>
            <a:ext cx="1984455" cy="1153129"/>
          </a:xfrm>
          <a:prstGeom prst="rect">
            <a:avLst/>
          </a:prstGeom>
        </p:spPr>
      </p:pic>
      <p:pic>
        <p:nvPicPr>
          <p:cNvPr id="31" name="Content Placeholder 3">
            <a:extLst>
              <a:ext uri="{FF2B5EF4-FFF2-40B4-BE49-F238E27FC236}">
                <a16:creationId xmlns:a16="http://schemas.microsoft.com/office/drawing/2014/main" id="{29F4F1E6-3611-3F6D-DC04-0C0BEC4861E8}"/>
              </a:ext>
            </a:extLst>
          </p:cNvPr>
          <p:cNvPicPr>
            <a:picLocks noGrp="1" noChangeAspect="1"/>
          </p:cNvPicPr>
          <p:nvPr>
            <p:ph idx="1"/>
          </p:nvPr>
        </p:nvPicPr>
        <p:blipFill>
          <a:blip r:embed="rId5"/>
          <a:stretch>
            <a:fillRect/>
          </a:stretch>
        </p:blipFill>
        <p:spPr>
          <a:xfrm>
            <a:off x="213719" y="3222668"/>
            <a:ext cx="605815" cy="628439"/>
          </a:xfrm>
          <a:prstGeom prst="rect">
            <a:avLst/>
          </a:prstGeom>
        </p:spPr>
      </p:pic>
      <p:pic>
        <p:nvPicPr>
          <p:cNvPr id="32" name="Picture 31">
            <a:extLst>
              <a:ext uri="{FF2B5EF4-FFF2-40B4-BE49-F238E27FC236}">
                <a16:creationId xmlns:a16="http://schemas.microsoft.com/office/drawing/2014/main" id="{80968C6A-438D-E17E-10B0-87CD1A9FE6C3}"/>
              </a:ext>
            </a:extLst>
          </p:cNvPr>
          <p:cNvPicPr>
            <a:picLocks noChangeAspect="1"/>
          </p:cNvPicPr>
          <p:nvPr/>
        </p:nvPicPr>
        <p:blipFill>
          <a:blip r:embed="rId6"/>
          <a:stretch>
            <a:fillRect/>
          </a:stretch>
        </p:blipFill>
        <p:spPr>
          <a:xfrm>
            <a:off x="228802" y="3893315"/>
            <a:ext cx="575650" cy="625925"/>
          </a:xfrm>
          <a:prstGeom prst="rect">
            <a:avLst/>
          </a:prstGeom>
        </p:spPr>
      </p:pic>
      <p:pic>
        <p:nvPicPr>
          <p:cNvPr id="33" name="Picture 32">
            <a:extLst>
              <a:ext uri="{FF2B5EF4-FFF2-40B4-BE49-F238E27FC236}">
                <a16:creationId xmlns:a16="http://schemas.microsoft.com/office/drawing/2014/main" id="{620F8879-E0C0-E49E-9522-1645CA0D29EA}"/>
              </a:ext>
            </a:extLst>
          </p:cNvPr>
          <p:cNvPicPr>
            <a:picLocks noChangeAspect="1"/>
          </p:cNvPicPr>
          <p:nvPr/>
        </p:nvPicPr>
        <p:blipFill>
          <a:blip r:embed="rId7"/>
          <a:stretch>
            <a:fillRect/>
          </a:stretch>
        </p:blipFill>
        <p:spPr>
          <a:xfrm>
            <a:off x="253939" y="2598263"/>
            <a:ext cx="565595" cy="603301"/>
          </a:xfrm>
          <a:prstGeom prst="rect">
            <a:avLst/>
          </a:prstGeom>
        </p:spPr>
      </p:pic>
      <p:pic>
        <p:nvPicPr>
          <p:cNvPr id="5" name="Picture 4" descr="Chart, line chart&#10;&#10;Description automatically generated">
            <a:extLst>
              <a:ext uri="{FF2B5EF4-FFF2-40B4-BE49-F238E27FC236}">
                <a16:creationId xmlns:a16="http://schemas.microsoft.com/office/drawing/2014/main" id="{ECE85FCD-FC31-6358-4321-933B2EB20173}"/>
              </a:ext>
            </a:extLst>
          </p:cNvPr>
          <p:cNvPicPr>
            <a:picLocks noChangeAspect="1"/>
          </p:cNvPicPr>
          <p:nvPr/>
        </p:nvPicPr>
        <p:blipFill>
          <a:blip r:embed="rId8"/>
          <a:stretch>
            <a:fillRect/>
          </a:stretch>
        </p:blipFill>
        <p:spPr>
          <a:xfrm>
            <a:off x="3376245" y="897585"/>
            <a:ext cx="3519069" cy="2639302"/>
          </a:xfrm>
          <a:prstGeom prst="rect">
            <a:avLst/>
          </a:prstGeom>
        </p:spPr>
      </p:pic>
      <p:pic>
        <p:nvPicPr>
          <p:cNvPr id="9" name="Picture 8" descr="Chart, line chart&#10;&#10;Description automatically generated">
            <a:extLst>
              <a:ext uri="{FF2B5EF4-FFF2-40B4-BE49-F238E27FC236}">
                <a16:creationId xmlns:a16="http://schemas.microsoft.com/office/drawing/2014/main" id="{54E69B68-6B4C-9ECB-E9B8-4D0304EFD489}"/>
              </a:ext>
            </a:extLst>
          </p:cNvPr>
          <p:cNvPicPr>
            <a:picLocks noChangeAspect="1"/>
          </p:cNvPicPr>
          <p:nvPr/>
        </p:nvPicPr>
        <p:blipFill>
          <a:blip r:embed="rId9"/>
          <a:stretch>
            <a:fillRect/>
          </a:stretch>
        </p:blipFill>
        <p:spPr>
          <a:xfrm>
            <a:off x="3376244" y="4088222"/>
            <a:ext cx="3519069" cy="2639302"/>
          </a:xfrm>
          <a:prstGeom prst="rect">
            <a:avLst/>
          </a:prstGeom>
        </p:spPr>
      </p:pic>
      <p:pic>
        <p:nvPicPr>
          <p:cNvPr id="13" name="Picture 12" descr="Chart, line chart&#10;&#10;Description automatically generated">
            <a:extLst>
              <a:ext uri="{FF2B5EF4-FFF2-40B4-BE49-F238E27FC236}">
                <a16:creationId xmlns:a16="http://schemas.microsoft.com/office/drawing/2014/main" id="{A0639B64-63D1-D392-53F6-E50461E780A4}"/>
              </a:ext>
            </a:extLst>
          </p:cNvPr>
          <p:cNvPicPr>
            <a:picLocks noChangeAspect="1"/>
          </p:cNvPicPr>
          <p:nvPr/>
        </p:nvPicPr>
        <p:blipFill>
          <a:blip r:embed="rId10"/>
          <a:stretch>
            <a:fillRect/>
          </a:stretch>
        </p:blipFill>
        <p:spPr>
          <a:xfrm>
            <a:off x="7435718" y="897585"/>
            <a:ext cx="3519069" cy="2639302"/>
          </a:xfrm>
          <a:prstGeom prst="rect">
            <a:avLst/>
          </a:prstGeom>
        </p:spPr>
      </p:pic>
      <p:pic>
        <p:nvPicPr>
          <p:cNvPr id="15" name="Picture 14" descr="Chart, line chart&#10;&#10;Description automatically generated">
            <a:extLst>
              <a:ext uri="{FF2B5EF4-FFF2-40B4-BE49-F238E27FC236}">
                <a16:creationId xmlns:a16="http://schemas.microsoft.com/office/drawing/2014/main" id="{706419E6-99F0-B1C1-4812-C222026A4742}"/>
              </a:ext>
            </a:extLst>
          </p:cNvPr>
          <p:cNvPicPr>
            <a:picLocks noChangeAspect="1"/>
          </p:cNvPicPr>
          <p:nvPr/>
        </p:nvPicPr>
        <p:blipFill>
          <a:blip r:embed="rId11"/>
          <a:stretch>
            <a:fillRect/>
          </a:stretch>
        </p:blipFill>
        <p:spPr>
          <a:xfrm>
            <a:off x="7394234" y="4088222"/>
            <a:ext cx="3519069" cy="2639302"/>
          </a:xfrm>
          <a:prstGeom prst="rect">
            <a:avLst/>
          </a:prstGeom>
        </p:spPr>
      </p:pic>
      <p:sp>
        <p:nvSpPr>
          <p:cNvPr id="22" name="Slide Number Placeholder 21">
            <a:extLst>
              <a:ext uri="{FF2B5EF4-FFF2-40B4-BE49-F238E27FC236}">
                <a16:creationId xmlns:a16="http://schemas.microsoft.com/office/drawing/2014/main" id="{B9713EB4-2041-0851-98DA-B41920BCAD7C}"/>
              </a:ext>
            </a:extLst>
          </p:cNvPr>
          <p:cNvSpPr>
            <a:spLocks noGrp="1"/>
          </p:cNvSpPr>
          <p:nvPr>
            <p:ph type="sldNum" sz="quarter" idx="12"/>
          </p:nvPr>
        </p:nvSpPr>
        <p:spPr>
          <a:xfrm>
            <a:off x="9271572" y="6411493"/>
            <a:ext cx="2743200" cy="365125"/>
          </a:xfrm>
        </p:spPr>
        <p:txBody>
          <a:bodyPr/>
          <a:lstStyle/>
          <a:p>
            <a:fld id="{51CEAAB7-0A54-EC46-B096-84264B42CA3A}" type="slidenum">
              <a:rPr lang="en-US" smtClean="0"/>
              <a:t>23</a:t>
            </a:fld>
            <a:endParaRPr lang="en-US" dirty="0"/>
          </a:p>
        </p:txBody>
      </p:sp>
    </p:spTree>
    <p:extLst>
      <p:ext uri="{BB962C8B-B14F-4D97-AF65-F5344CB8AC3E}">
        <p14:creationId xmlns:p14="http://schemas.microsoft.com/office/powerpoint/2010/main" val="3045467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89285" y="52319"/>
            <a:ext cx="6245413" cy="47415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Arial" panose="020B0604020202020204" pitchFamily="34" charset="0"/>
                <a:cs typeface="Arial" panose="020B0604020202020204" pitchFamily="34" charset="0"/>
              </a:rPr>
              <a:t>7-state case for [0; -0.5; -1; 0; +1; +0.5; 0]</a:t>
            </a:r>
          </a:p>
        </p:txBody>
      </p:sp>
      <p:sp>
        <p:nvSpPr>
          <p:cNvPr id="16" name="TextBox 15">
            <a:extLst>
              <a:ext uri="{FF2B5EF4-FFF2-40B4-BE49-F238E27FC236}">
                <a16:creationId xmlns:a16="http://schemas.microsoft.com/office/drawing/2014/main" id="{BAA33E96-91EE-DEE3-8DE8-10CCC5ADB889}"/>
              </a:ext>
            </a:extLst>
          </p:cNvPr>
          <p:cNvSpPr txBox="1"/>
          <p:nvPr/>
        </p:nvSpPr>
        <p:spPr>
          <a:xfrm>
            <a:off x="2432070" y="412904"/>
            <a:ext cx="198301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2145256" y="3544580"/>
            <a:ext cx="2269826"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7660215" y="439828"/>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7675062" y="3534929"/>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8474634" y="412904"/>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8574634" y="3534929"/>
            <a:ext cx="800219" cy="369332"/>
          </a:xfrm>
          <a:prstGeom prst="rect">
            <a:avLst/>
          </a:prstGeom>
        </p:spPr>
      </p:pic>
      <p:pic>
        <p:nvPicPr>
          <p:cNvPr id="4" name="Picture 3">
            <a:extLst>
              <a:ext uri="{FF2B5EF4-FFF2-40B4-BE49-F238E27FC236}">
                <a16:creationId xmlns:a16="http://schemas.microsoft.com/office/drawing/2014/main" id="{4250EC01-4A3D-9C1F-7FE6-6E3CD0E74764}"/>
              </a:ext>
            </a:extLst>
          </p:cNvPr>
          <p:cNvPicPr>
            <a:picLocks noChangeAspect="1"/>
          </p:cNvPicPr>
          <p:nvPr/>
        </p:nvPicPr>
        <p:blipFill>
          <a:blip r:embed="rId4"/>
          <a:stretch>
            <a:fillRect/>
          </a:stretch>
        </p:blipFill>
        <p:spPr>
          <a:xfrm>
            <a:off x="146703" y="3313685"/>
            <a:ext cx="1229817" cy="1181588"/>
          </a:xfrm>
          <a:prstGeom prst="rect">
            <a:avLst/>
          </a:prstGeom>
        </p:spPr>
      </p:pic>
      <p:pic>
        <p:nvPicPr>
          <p:cNvPr id="2" name="Picture 1">
            <a:extLst>
              <a:ext uri="{FF2B5EF4-FFF2-40B4-BE49-F238E27FC236}">
                <a16:creationId xmlns:a16="http://schemas.microsoft.com/office/drawing/2014/main" id="{C697F975-A9F7-89BD-9C95-5EA289B3E4D1}"/>
              </a:ext>
            </a:extLst>
          </p:cNvPr>
          <p:cNvPicPr>
            <a:picLocks noChangeAspect="1"/>
          </p:cNvPicPr>
          <p:nvPr/>
        </p:nvPicPr>
        <p:blipFill>
          <a:blip r:embed="rId5"/>
          <a:stretch>
            <a:fillRect/>
          </a:stretch>
        </p:blipFill>
        <p:spPr>
          <a:xfrm>
            <a:off x="6857917" y="3926233"/>
            <a:ext cx="3542042" cy="2780538"/>
          </a:xfrm>
          <a:prstGeom prst="rect">
            <a:avLst/>
          </a:prstGeom>
        </p:spPr>
      </p:pic>
      <p:pic>
        <p:nvPicPr>
          <p:cNvPr id="5" name="Picture 4">
            <a:extLst>
              <a:ext uri="{FF2B5EF4-FFF2-40B4-BE49-F238E27FC236}">
                <a16:creationId xmlns:a16="http://schemas.microsoft.com/office/drawing/2014/main" id="{4997FBAF-6098-C17A-9194-320F3ED99137}"/>
              </a:ext>
            </a:extLst>
          </p:cNvPr>
          <p:cNvPicPr>
            <a:picLocks noChangeAspect="1"/>
          </p:cNvPicPr>
          <p:nvPr/>
        </p:nvPicPr>
        <p:blipFill>
          <a:blip r:embed="rId6"/>
          <a:stretch>
            <a:fillRect/>
          </a:stretch>
        </p:blipFill>
        <p:spPr>
          <a:xfrm>
            <a:off x="6803613" y="764042"/>
            <a:ext cx="3542042" cy="2780538"/>
          </a:xfrm>
          <a:prstGeom prst="rect">
            <a:avLst/>
          </a:prstGeom>
        </p:spPr>
      </p:pic>
      <p:pic>
        <p:nvPicPr>
          <p:cNvPr id="30" name="Picture 29">
            <a:extLst>
              <a:ext uri="{FF2B5EF4-FFF2-40B4-BE49-F238E27FC236}">
                <a16:creationId xmlns:a16="http://schemas.microsoft.com/office/drawing/2014/main" id="{CF600934-85C5-9A08-BF67-A4364EBFC5E0}"/>
              </a:ext>
            </a:extLst>
          </p:cNvPr>
          <p:cNvPicPr>
            <a:picLocks noChangeAspect="1"/>
          </p:cNvPicPr>
          <p:nvPr/>
        </p:nvPicPr>
        <p:blipFill>
          <a:blip r:embed="rId7"/>
          <a:stretch>
            <a:fillRect/>
          </a:stretch>
        </p:blipFill>
        <p:spPr>
          <a:xfrm>
            <a:off x="1681135" y="764042"/>
            <a:ext cx="3484882" cy="2698410"/>
          </a:xfrm>
          <a:prstGeom prst="rect">
            <a:avLst/>
          </a:prstGeom>
        </p:spPr>
      </p:pic>
      <p:pic>
        <p:nvPicPr>
          <p:cNvPr id="31" name="Picture 30">
            <a:extLst>
              <a:ext uri="{FF2B5EF4-FFF2-40B4-BE49-F238E27FC236}">
                <a16:creationId xmlns:a16="http://schemas.microsoft.com/office/drawing/2014/main" id="{71173D55-3C5B-ABF4-CA4F-1964D0AA1C6B}"/>
              </a:ext>
            </a:extLst>
          </p:cNvPr>
          <p:cNvPicPr>
            <a:picLocks noChangeAspect="1"/>
          </p:cNvPicPr>
          <p:nvPr/>
        </p:nvPicPr>
        <p:blipFill>
          <a:blip r:embed="rId8"/>
          <a:stretch>
            <a:fillRect/>
          </a:stretch>
        </p:blipFill>
        <p:spPr>
          <a:xfrm>
            <a:off x="1628103" y="3876216"/>
            <a:ext cx="3590946" cy="2780538"/>
          </a:xfrm>
          <a:prstGeom prst="rect">
            <a:avLst/>
          </a:prstGeom>
        </p:spPr>
      </p:pic>
    </p:spTree>
    <p:extLst>
      <p:ext uri="{BB962C8B-B14F-4D97-AF65-F5344CB8AC3E}">
        <p14:creationId xmlns:p14="http://schemas.microsoft.com/office/powerpoint/2010/main" val="1239459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8B7EB3B-19B1-1681-0428-E91BF56BF9E1}"/>
              </a:ext>
            </a:extLst>
          </p:cNvPr>
          <p:cNvSpPr txBox="1">
            <a:spLocks/>
          </p:cNvSpPr>
          <p:nvPr/>
        </p:nvSpPr>
        <p:spPr>
          <a:xfrm>
            <a:off x="89285" y="52319"/>
            <a:ext cx="6245413" cy="474154"/>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Arial" panose="020B0604020202020204" pitchFamily="34" charset="0"/>
                <a:cs typeface="Arial" panose="020B0604020202020204" pitchFamily="34" charset="0"/>
              </a:rPr>
              <a:t>7-state case for [0; 0; -1; 0; +1; 0; 0]</a:t>
            </a:r>
          </a:p>
        </p:txBody>
      </p:sp>
      <p:sp>
        <p:nvSpPr>
          <p:cNvPr id="16" name="TextBox 15">
            <a:extLst>
              <a:ext uri="{FF2B5EF4-FFF2-40B4-BE49-F238E27FC236}">
                <a16:creationId xmlns:a16="http://schemas.microsoft.com/office/drawing/2014/main" id="{BAA33E96-91EE-DEE3-8DE8-10CCC5ADB889}"/>
              </a:ext>
            </a:extLst>
          </p:cNvPr>
          <p:cNvSpPr txBox="1"/>
          <p:nvPr/>
        </p:nvSpPr>
        <p:spPr>
          <a:xfrm>
            <a:off x="2432070" y="412904"/>
            <a:ext cx="1983012"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Shannon </a:t>
            </a:r>
            <a:r>
              <a:rPr lang="en-US" dirty="0">
                <a:solidFill>
                  <a:srgbClr val="333333"/>
                </a:solidFill>
                <a:latin typeface="Arial" panose="020B0604020202020204" pitchFamily="34" charset="0"/>
                <a:cs typeface="Arial" panose="020B0604020202020204" pitchFamily="34" charset="0"/>
              </a:rPr>
              <a:t>entropy</a:t>
            </a:r>
            <a:endParaRPr lang="en-US" dirty="0"/>
          </a:p>
        </p:txBody>
      </p:sp>
      <p:sp>
        <p:nvSpPr>
          <p:cNvPr id="17" name="TextBox 16">
            <a:extLst>
              <a:ext uri="{FF2B5EF4-FFF2-40B4-BE49-F238E27FC236}">
                <a16:creationId xmlns:a16="http://schemas.microsoft.com/office/drawing/2014/main" id="{E186311C-1961-22FF-A881-CFBD95CFDFBF}"/>
              </a:ext>
            </a:extLst>
          </p:cNvPr>
          <p:cNvSpPr txBox="1"/>
          <p:nvPr/>
        </p:nvSpPr>
        <p:spPr>
          <a:xfrm>
            <a:off x="2145256" y="3544580"/>
            <a:ext cx="2269826" cy="369332"/>
          </a:xfrm>
          <a:prstGeom prst="rect">
            <a:avLst/>
          </a:prstGeom>
          <a:noFill/>
        </p:spPr>
        <p:txBody>
          <a:bodyPr wrap="square">
            <a:spAutoFit/>
          </a:bodyPr>
          <a:lstStyle/>
          <a:p>
            <a:r>
              <a:rPr lang="en-US" sz="1800" i="0" dirty="0">
                <a:solidFill>
                  <a:srgbClr val="333333"/>
                </a:solidFill>
                <a:effectLst/>
                <a:latin typeface="Arial" panose="020B0604020202020204" pitchFamily="34" charset="0"/>
                <a:cs typeface="Arial" panose="020B0604020202020204" pitchFamily="34" charset="0"/>
              </a:rPr>
              <a:t>Generalized entropy </a:t>
            </a:r>
            <a:endParaRPr lang="en-US" dirty="0"/>
          </a:p>
        </p:txBody>
      </p:sp>
      <p:sp>
        <p:nvSpPr>
          <p:cNvPr id="18" name="TextBox 17">
            <a:extLst>
              <a:ext uri="{FF2B5EF4-FFF2-40B4-BE49-F238E27FC236}">
                <a16:creationId xmlns:a16="http://schemas.microsoft.com/office/drawing/2014/main" id="{502F345A-879F-FDCB-C77A-3EBF8AC12E13}"/>
              </a:ext>
            </a:extLst>
          </p:cNvPr>
          <p:cNvSpPr txBox="1"/>
          <p:nvPr/>
        </p:nvSpPr>
        <p:spPr>
          <a:xfrm>
            <a:off x="7660215" y="439828"/>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2A9CA86-D093-920B-3B35-2EBCF9233E99}"/>
              </a:ext>
            </a:extLst>
          </p:cNvPr>
          <p:cNvSpPr txBox="1"/>
          <p:nvPr/>
        </p:nvSpPr>
        <p:spPr>
          <a:xfrm>
            <a:off x="7675062" y="3534929"/>
            <a:ext cx="1187485" cy="369332"/>
          </a:xfrm>
          <a:prstGeom prst="rect">
            <a:avLst/>
          </a:prstGeom>
          <a:noFill/>
        </p:spPr>
        <p:txBody>
          <a:bodyPr wrap="square">
            <a:spAutoFit/>
          </a:bodyPr>
          <a:lstStyle/>
          <a:p>
            <a:r>
              <a:rPr lang="en-US" sz="1800" i="0" dirty="0" err="1">
                <a:solidFill>
                  <a:srgbClr val="333333"/>
                </a:solidFill>
                <a:effectLst/>
                <a:latin typeface="Arial" panose="020B0604020202020204" pitchFamily="34" charset="0"/>
                <a:cs typeface="Arial" panose="020B0604020202020204" pitchFamily="34" charset="0"/>
              </a:rPr>
              <a:t>Nhood</a:t>
            </a:r>
            <a:endParaRPr lang="en-US" sz="1800" i="0" dirty="0">
              <a:solidFill>
                <a:srgbClr val="333333"/>
              </a:solidFill>
              <a:effectLst/>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84074B2E-0BA0-7D3C-8069-3D8C6DEB6E7F}"/>
              </a:ext>
            </a:extLst>
          </p:cNvPr>
          <p:cNvPicPr>
            <a:picLocks noChangeAspect="1"/>
          </p:cNvPicPr>
          <p:nvPr/>
        </p:nvPicPr>
        <p:blipFill>
          <a:blip r:embed="rId2"/>
          <a:stretch>
            <a:fillRect/>
          </a:stretch>
        </p:blipFill>
        <p:spPr>
          <a:xfrm>
            <a:off x="8474634" y="412904"/>
            <a:ext cx="903150" cy="437891"/>
          </a:xfrm>
          <a:prstGeom prst="rect">
            <a:avLst/>
          </a:prstGeom>
        </p:spPr>
      </p:pic>
      <p:pic>
        <p:nvPicPr>
          <p:cNvPr id="21" name="Picture 20">
            <a:extLst>
              <a:ext uri="{FF2B5EF4-FFF2-40B4-BE49-F238E27FC236}">
                <a16:creationId xmlns:a16="http://schemas.microsoft.com/office/drawing/2014/main" id="{DF0B1F98-44AF-1B9E-F86C-42DE62977445}"/>
              </a:ext>
            </a:extLst>
          </p:cNvPr>
          <p:cNvPicPr>
            <a:picLocks noChangeAspect="1"/>
          </p:cNvPicPr>
          <p:nvPr/>
        </p:nvPicPr>
        <p:blipFill>
          <a:blip r:embed="rId3"/>
          <a:stretch>
            <a:fillRect/>
          </a:stretch>
        </p:blipFill>
        <p:spPr>
          <a:xfrm>
            <a:off x="8574634" y="3534929"/>
            <a:ext cx="800219" cy="369332"/>
          </a:xfrm>
          <a:prstGeom prst="rect">
            <a:avLst/>
          </a:prstGeom>
        </p:spPr>
      </p:pic>
      <p:pic>
        <p:nvPicPr>
          <p:cNvPr id="4" name="Picture 3">
            <a:extLst>
              <a:ext uri="{FF2B5EF4-FFF2-40B4-BE49-F238E27FC236}">
                <a16:creationId xmlns:a16="http://schemas.microsoft.com/office/drawing/2014/main" id="{4250EC01-4A3D-9C1F-7FE6-6E3CD0E74764}"/>
              </a:ext>
            </a:extLst>
          </p:cNvPr>
          <p:cNvPicPr>
            <a:picLocks noChangeAspect="1"/>
          </p:cNvPicPr>
          <p:nvPr/>
        </p:nvPicPr>
        <p:blipFill>
          <a:blip r:embed="rId4"/>
          <a:stretch>
            <a:fillRect/>
          </a:stretch>
        </p:blipFill>
        <p:spPr>
          <a:xfrm>
            <a:off x="146703" y="3313685"/>
            <a:ext cx="1229817" cy="1181588"/>
          </a:xfrm>
          <a:prstGeom prst="rect">
            <a:avLst/>
          </a:prstGeom>
        </p:spPr>
      </p:pic>
      <p:pic>
        <p:nvPicPr>
          <p:cNvPr id="3" name="Picture 2">
            <a:extLst>
              <a:ext uri="{FF2B5EF4-FFF2-40B4-BE49-F238E27FC236}">
                <a16:creationId xmlns:a16="http://schemas.microsoft.com/office/drawing/2014/main" id="{192651F4-00C5-D659-FCF4-A2A17B285483}"/>
              </a:ext>
            </a:extLst>
          </p:cNvPr>
          <p:cNvPicPr>
            <a:picLocks noChangeAspect="1"/>
          </p:cNvPicPr>
          <p:nvPr/>
        </p:nvPicPr>
        <p:blipFill>
          <a:blip r:embed="rId5"/>
          <a:stretch>
            <a:fillRect/>
          </a:stretch>
        </p:blipFill>
        <p:spPr>
          <a:xfrm>
            <a:off x="6771824" y="3970794"/>
            <a:ext cx="3446405" cy="2705462"/>
          </a:xfrm>
          <a:prstGeom prst="rect">
            <a:avLst/>
          </a:prstGeom>
        </p:spPr>
      </p:pic>
      <p:pic>
        <p:nvPicPr>
          <p:cNvPr id="6" name="Picture 5">
            <a:extLst>
              <a:ext uri="{FF2B5EF4-FFF2-40B4-BE49-F238E27FC236}">
                <a16:creationId xmlns:a16="http://schemas.microsoft.com/office/drawing/2014/main" id="{93A67CA3-6E46-DE9A-3733-844830E30239}"/>
              </a:ext>
            </a:extLst>
          </p:cNvPr>
          <p:cNvPicPr>
            <a:picLocks noChangeAspect="1"/>
          </p:cNvPicPr>
          <p:nvPr/>
        </p:nvPicPr>
        <p:blipFill>
          <a:blip r:embed="rId6"/>
          <a:stretch>
            <a:fillRect/>
          </a:stretch>
        </p:blipFill>
        <p:spPr>
          <a:xfrm>
            <a:off x="6731038" y="762934"/>
            <a:ext cx="3487191" cy="2705462"/>
          </a:xfrm>
          <a:prstGeom prst="rect">
            <a:avLst/>
          </a:prstGeom>
        </p:spPr>
      </p:pic>
      <p:pic>
        <p:nvPicPr>
          <p:cNvPr id="7" name="Picture 6">
            <a:extLst>
              <a:ext uri="{FF2B5EF4-FFF2-40B4-BE49-F238E27FC236}">
                <a16:creationId xmlns:a16="http://schemas.microsoft.com/office/drawing/2014/main" id="{89C63BB2-AFDC-9089-7140-23DCA6DDD2EC}"/>
              </a:ext>
            </a:extLst>
          </p:cNvPr>
          <p:cNvPicPr>
            <a:picLocks noChangeAspect="1"/>
          </p:cNvPicPr>
          <p:nvPr/>
        </p:nvPicPr>
        <p:blipFill>
          <a:blip r:embed="rId7"/>
          <a:stretch>
            <a:fillRect/>
          </a:stretch>
        </p:blipFill>
        <p:spPr>
          <a:xfrm>
            <a:off x="1681407" y="3970794"/>
            <a:ext cx="3487191" cy="2705462"/>
          </a:xfrm>
          <a:prstGeom prst="rect">
            <a:avLst/>
          </a:prstGeom>
        </p:spPr>
      </p:pic>
      <p:pic>
        <p:nvPicPr>
          <p:cNvPr id="8" name="Picture 7">
            <a:extLst>
              <a:ext uri="{FF2B5EF4-FFF2-40B4-BE49-F238E27FC236}">
                <a16:creationId xmlns:a16="http://schemas.microsoft.com/office/drawing/2014/main" id="{E930A7AD-7EBD-1773-BE87-0D2AD1FB839B}"/>
              </a:ext>
            </a:extLst>
          </p:cNvPr>
          <p:cNvPicPr>
            <a:picLocks noChangeAspect="1"/>
          </p:cNvPicPr>
          <p:nvPr/>
        </p:nvPicPr>
        <p:blipFill>
          <a:blip r:embed="rId8"/>
          <a:stretch>
            <a:fillRect/>
          </a:stretch>
        </p:blipFill>
        <p:spPr>
          <a:xfrm>
            <a:off x="1679980" y="782236"/>
            <a:ext cx="3487191" cy="2705462"/>
          </a:xfrm>
          <a:prstGeom prst="rect">
            <a:avLst/>
          </a:prstGeom>
        </p:spPr>
      </p:pic>
    </p:spTree>
    <p:extLst>
      <p:ext uri="{BB962C8B-B14F-4D97-AF65-F5344CB8AC3E}">
        <p14:creationId xmlns:p14="http://schemas.microsoft.com/office/powerpoint/2010/main" val="501307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F724D9-DFCE-1679-84D5-16F7CA18CDD2}"/>
              </a:ext>
            </a:extLst>
          </p:cNvPr>
          <p:cNvSpPr txBox="1">
            <a:spLocks/>
          </p:cNvSpPr>
          <p:nvPr/>
        </p:nvSpPr>
        <p:spPr>
          <a:xfrm>
            <a:off x="173998" y="182278"/>
            <a:ext cx="10658986" cy="75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Next Steps</a:t>
            </a:r>
          </a:p>
        </p:txBody>
      </p:sp>
      <p:sp>
        <p:nvSpPr>
          <p:cNvPr id="4" name="Content Placeholder 2">
            <a:extLst>
              <a:ext uri="{FF2B5EF4-FFF2-40B4-BE49-F238E27FC236}">
                <a16:creationId xmlns:a16="http://schemas.microsoft.com/office/drawing/2014/main" id="{A040ED30-B67E-A870-DA47-C2FBD302423F}"/>
              </a:ext>
            </a:extLst>
          </p:cNvPr>
          <p:cNvSpPr txBox="1">
            <a:spLocks/>
          </p:cNvSpPr>
          <p:nvPr/>
        </p:nvSpPr>
        <p:spPr>
          <a:xfrm>
            <a:off x="582500" y="1351533"/>
            <a:ext cx="10515600" cy="503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Basel model face software + Basel face database</a:t>
            </a:r>
          </a:p>
          <a:p>
            <a:r>
              <a:rPr lang="en-US" dirty="0">
                <a:latin typeface="Arial" panose="020B0604020202020204" pitchFamily="34" charset="0"/>
                <a:cs typeface="Arial" panose="020B0604020202020204" pitchFamily="34" charset="0"/>
              </a:rPr>
              <a:t>Morph faces on W&amp;C spectrum</a:t>
            </a:r>
          </a:p>
          <a:p>
            <a:r>
              <a:rPr lang="en-US" dirty="0">
                <a:latin typeface="Arial" panose="020B0604020202020204" pitchFamily="34" charset="0"/>
                <a:cs typeface="Arial" panose="020B0604020202020204" pitchFamily="34" charset="0"/>
              </a:rPr>
              <a:t>Online experiment</a:t>
            </a:r>
          </a:p>
          <a:p>
            <a:r>
              <a:rPr lang="en-US" dirty="0">
                <a:latin typeface="Arial" panose="020B0604020202020204" pitchFamily="34" charset="0"/>
                <a:cs typeface="Arial" panose="020B0604020202020204" pitchFamily="34" charset="0"/>
              </a:rPr>
              <a:t>Eye-tracking experiment </a:t>
            </a:r>
          </a:p>
          <a:p>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7DDEBEC5-A21A-7065-A4CA-7DAA8930DDDB}"/>
              </a:ext>
            </a:extLst>
          </p:cNvPr>
          <p:cNvSpPr>
            <a:spLocks noGrp="1"/>
          </p:cNvSpPr>
          <p:nvPr>
            <p:ph type="sldNum" sz="quarter" idx="12"/>
          </p:nvPr>
        </p:nvSpPr>
        <p:spPr/>
        <p:txBody>
          <a:bodyPr/>
          <a:lstStyle/>
          <a:p>
            <a:fld id="{51CEAAB7-0A54-EC46-B096-84264B42CA3A}" type="slidenum">
              <a:rPr lang="en-US" smtClean="0"/>
              <a:t>26</a:t>
            </a:fld>
            <a:endParaRPr lang="en-US"/>
          </a:p>
        </p:txBody>
      </p:sp>
    </p:spTree>
    <p:extLst>
      <p:ext uri="{BB962C8B-B14F-4D97-AF65-F5344CB8AC3E}">
        <p14:creationId xmlns:p14="http://schemas.microsoft.com/office/powerpoint/2010/main" val="2961192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DF724D9-DFCE-1679-84D5-16F7CA18CDD2}"/>
              </a:ext>
            </a:extLst>
          </p:cNvPr>
          <p:cNvSpPr txBox="1">
            <a:spLocks/>
          </p:cNvSpPr>
          <p:nvPr/>
        </p:nvSpPr>
        <p:spPr>
          <a:xfrm>
            <a:off x="4616823" y="2958353"/>
            <a:ext cx="2904566" cy="7978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Thank you</a:t>
            </a:r>
          </a:p>
        </p:txBody>
      </p:sp>
      <p:sp>
        <p:nvSpPr>
          <p:cNvPr id="2" name="Slide Number Placeholder 1">
            <a:extLst>
              <a:ext uri="{FF2B5EF4-FFF2-40B4-BE49-F238E27FC236}">
                <a16:creationId xmlns:a16="http://schemas.microsoft.com/office/drawing/2014/main" id="{3F4A4240-24FA-A7E7-B457-5254A48CAAD6}"/>
              </a:ext>
            </a:extLst>
          </p:cNvPr>
          <p:cNvSpPr>
            <a:spLocks noGrp="1"/>
          </p:cNvSpPr>
          <p:nvPr>
            <p:ph type="sldNum" sz="quarter" idx="12"/>
          </p:nvPr>
        </p:nvSpPr>
        <p:spPr/>
        <p:txBody>
          <a:bodyPr/>
          <a:lstStyle/>
          <a:p>
            <a:fld id="{51CEAAB7-0A54-EC46-B096-84264B42CA3A}" type="slidenum">
              <a:rPr lang="en-US" smtClean="0"/>
              <a:t>27</a:t>
            </a:fld>
            <a:endParaRPr lang="en-US"/>
          </a:p>
        </p:txBody>
      </p:sp>
    </p:spTree>
    <p:extLst>
      <p:ext uri="{BB962C8B-B14F-4D97-AF65-F5344CB8AC3E}">
        <p14:creationId xmlns:p14="http://schemas.microsoft.com/office/powerpoint/2010/main" val="3832365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519747" y="305828"/>
            <a:ext cx="10515600" cy="759000"/>
          </a:xfrm>
        </p:spPr>
        <p:txBody>
          <a:bodyPr/>
          <a:lstStyle/>
          <a:p>
            <a:r>
              <a:rPr lang="en-US" dirty="0">
                <a:solidFill>
                  <a:schemeClr val="accent1"/>
                </a:solidFill>
                <a:latin typeface="Arial" panose="020B0604020202020204" pitchFamily="34" charset="0"/>
                <a:cs typeface="Arial" panose="020B0604020202020204" pitchFamily="34" charset="0"/>
              </a:rPr>
              <a:t>SNS in humans</a:t>
            </a:r>
          </a:p>
        </p:txBody>
      </p:sp>
      <p:sp>
        <p:nvSpPr>
          <p:cNvPr id="15" name="Content Placeholder 2">
            <a:extLst>
              <a:ext uri="{FF2B5EF4-FFF2-40B4-BE49-F238E27FC236}">
                <a16:creationId xmlns:a16="http://schemas.microsoft.com/office/drawing/2014/main" id="{3D243C8A-E492-84B9-924D-AE4E08EEE6D7}"/>
              </a:ext>
            </a:extLst>
          </p:cNvPr>
          <p:cNvSpPr txBox="1">
            <a:spLocks/>
          </p:cNvSpPr>
          <p:nvPr/>
        </p:nvSpPr>
        <p:spPr>
          <a:xfrm>
            <a:off x="582500" y="1351533"/>
            <a:ext cx="10515600" cy="50313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Sex</a:t>
            </a:r>
          </a:p>
          <a:p>
            <a:r>
              <a:rPr lang="en-US" dirty="0">
                <a:latin typeface="Arial" panose="020B0604020202020204" pitchFamily="34" charset="0"/>
                <a:cs typeface="Arial" panose="020B0604020202020204" pitchFamily="34" charset="0"/>
              </a:rPr>
              <a:t>Food</a:t>
            </a:r>
          </a:p>
          <a:p>
            <a:r>
              <a:rPr lang="en-US" dirty="0">
                <a:latin typeface="Arial" panose="020B0604020202020204" pitchFamily="34" charset="0"/>
                <a:cs typeface="Arial" panose="020B0604020202020204" pitchFamily="34" charset="0"/>
              </a:rPr>
              <a:t>Danger </a:t>
            </a:r>
            <a:r>
              <a:rPr lang="en-US" dirty="0">
                <a:latin typeface="Arial" panose="020B0604020202020204" pitchFamily="34" charset="0"/>
                <a:cs typeface="Arial" panose="020B0604020202020204" pitchFamily="34" charset="0"/>
                <a:sym typeface="Wingdings" pitchFamily="2" charset="2"/>
              </a:rPr>
              <a:t> initial piloting with animals</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Television and social media</a:t>
            </a:r>
          </a:p>
          <a:p>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sym typeface="Wingdings" panose="05000000000000000000" pitchFamily="2" charset="2"/>
              </a:rPr>
              <a:t>Evolutionary mismatch  we are able to bypass natural instincts using cognitive overrides, but weaknesses can be exploited using technology</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sym typeface="Wingdings" panose="05000000000000000000" pitchFamily="2" charset="2"/>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sym typeface="Wingdings" panose="05000000000000000000" pitchFamily="2" charset="2"/>
              </a:rPr>
              <a:t> Warmth and competence as SNS to generate peak-shift</a:t>
            </a:r>
            <a:endParaRPr lang="en-US"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43E35DC3-AAB2-0B24-E368-00B9672C15C0}"/>
              </a:ext>
            </a:extLst>
          </p:cNvPr>
          <p:cNvSpPr>
            <a:spLocks noGrp="1"/>
          </p:cNvSpPr>
          <p:nvPr>
            <p:ph type="sldNum" sz="quarter" idx="12"/>
          </p:nvPr>
        </p:nvSpPr>
        <p:spPr/>
        <p:txBody>
          <a:bodyPr/>
          <a:lstStyle/>
          <a:p>
            <a:fld id="{51CEAAB7-0A54-EC46-B096-84264B42CA3A}" type="slidenum">
              <a:rPr lang="en-US" smtClean="0"/>
              <a:t>3</a:t>
            </a:fld>
            <a:endParaRPr lang="en-US"/>
          </a:p>
        </p:txBody>
      </p:sp>
    </p:spTree>
    <p:extLst>
      <p:ext uri="{BB962C8B-B14F-4D97-AF65-F5344CB8AC3E}">
        <p14:creationId xmlns:p14="http://schemas.microsoft.com/office/powerpoint/2010/main" val="265390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animEffect transition="in" filter="fade">
                                      <p:cBhvr>
                                        <p:cTn id="27" dur="500"/>
                                        <p:tgtEl>
                                          <p:spTgt spid="1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xEl>
                                              <p:pRg st="7" end="7"/>
                                            </p:txEl>
                                          </p:spTgt>
                                        </p:tgtEl>
                                        <p:attrNameLst>
                                          <p:attrName>style.visibility</p:attrName>
                                        </p:attrNameLst>
                                      </p:cBhvr>
                                      <p:to>
                                        <p:strVal val="visible"/>
                                      </p:to>
                                    </p:set>
                                    <p:animEffect transition="in" filter="fade">
                                      <p:cBhvr>
                                        <p:cTn id="32" dur="500"/>
                                        <p:tgtEl>
                                          <p:spTgt spid="1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59106-E5F9-CCAB-4E2D-A2DA302A1C3B}"/>
              </a:ext>
            </a:extLst>
          </p:cNvPr>
          <p:cNvSpPr>
            <a:spLocks noGrp="1"/>
          </p:cNvSpPr>
          <p:nvPr>
            <p:ph type="title"/>
          </p:nvPr>
        </p:nvSpPr>
        <p:spPr>
          <a:xfrm>
            <a:off x="322524" y="189287"/>
            <a:ext cx="10515600" cy="759000"/>
          </a:xfrm>
        </p:spPr>
        <p:txBody>
          <a:bodyPr/>
          <a:lstStyle/>
          <a:p>
            <a:r>
              <a:rPr lang="en-US" dirty="0">
                <a:solidFill>
                  <a:schemeClr val="accent1"/>
                </a:solidFill>
                <a:latin typeface="Arial" panose="020B0604020202020204" pitchFamily="34" charset="0"/>
                <a:cs typeface="Arial" panose="020B0604020202020204" pitchFamily="34" charset="0"/>
              </a:rPr>
              <a:t>Warmth and competence</a:t>
            </a:r>
          </a:p>
        </p:txBody>
      </p:sp>
      <p:sp>
        <p:nvSpPr>
          <p:cNvPr id="15" name="Content Placeholder 2">
            <a:extLst>
              <a:ext uri="{FF2B5EF4-FFF2-40B4-BE49-F238E27FC236}">
                <a16:creationId xmlns:a16="http://schemas.microsoft.com/office/drawing/2014/main" id="{3D243C8A-E492-84B9-924D-AE4E08EEE6D7}"/>
              </a:ext>
            </a:extLst>
          </p:cNvPr>
          <p:cNvSpPr txBox="1">
            <a:spLocks/>
          </p:cNvSpPr>
          <p:nvPr/>
        </p:nvSpPr>
        <p:spPr>
          <a:xfrm>
            <a:off x="322524" y="1360497"/>
            <a:ext cx="11349523" cy="47623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Arial" panose="020B0604020202020204" pitchFamily="34" charset="0"/>
                <a:cs typeface="Arial" panose="020B0604020202020204" pitchFamily="34" charset="0"/>
                <a:hlinkClick r:id="rId3"/>
              </a:rPr>
              <a:t>Cuddy et al. (2008)</a:t>
            </a:r>
            <a:r>
              <a:rPr lang="en-US" sz="2400" dirty="0">
                <a:latin typeface="Arial" panose="020B0604020202020204" pitchFamily="34" charset="0"/>
                <a:cs typeface="Arial" panose="020B0604020202020204" pitchFamily="34" charset="0"/>
              </a:rPr>
              <a:t> Stereotype Content Model (W&amp;C) and the BIAS Map</a:t>
            </a:r>
          </a:p>
          <a:p>
            <a:r>
              <a:rPr lang="en-US" sz="2400" dirty="0">
                <a:latin typeface="Arial" panose="020B0604020202020204" pitchFamily="34" charset="0"/>
                <a:cs typeface="Arial" panose="020B0604020202020204" pitchFamily="34" charset="0"/>
                <a:hlinkClick r:id="rId4"/>
              </a:rPr>
              <a:t>Fiske et al. (2007)</a:t>
            </a:r>
            <a:r>
              <a:rPr lang="en-US" sz="2400" dirty="0">
                <a:latin typeface="Arial" panose="020B0604020202020204" pitchFamily="34" charset="0"/>
                <a:cs typeface="Arial" panose="020B0604020202020204" pitchFamily="34" charset="0"/>
              </a:rPr>
              <a:t> Universal dimensions of social cognition: warmth and competence</a:t>
            </a:r>
          </a:p>
          <a:p>
            <a:r>
              <a:rPr lang="en-US" sz="2400" dirty="0">
                <a:latin typeface="Arial" panose="020B0604020202020204" pitchFamily="34" charset="0"/>
                <a:cs typeface="Arial" panose="020B0604020202020204" pitchFamily="34" charset="0"/>
                <a:hlinkClick r:id="rId5"/>
              </a:rPr>
              <a:t>Fiske (2017)</a:t>
            </a:r>
            <a:r>
              <a:rPr lang="en-US" sz="2400" dirty="0">
                <a:latin typeface="Arial" panose="020B0604020202020204" pitchFamily="34" charset="0"/>
                <a:cs typeface="Arial" panose="020B0604020202020204" pitchFamily="34" charset="0"/>
              </a:rPr>
              <a:t> Stereotype Content: Warmth and Competence Endure</a:t>
            </a:r>
          </a:p>
          <a:p>
            <a:r>
              <a:rPr lang="en-US" sz="2400" dirty="0">
                <a:latin typeface="Arial" panose="020B0604020202020204" pitchFamily="34" charset="0"/>
                <a:cs typeface="Arial" panose="020B0604020202020204" pitchFamily="34" charset="0"/>
                <a:hlinkClick r:id="rId6"/>
              </a:rPr>
              <a:t>Wang et al. (2017)</a:t>
            </a:r>
            <a:r>
              <a:rPr lang="en-US" sz="2400" dirty="0">
                <a:latin typeface="Arial" panose="020B0604020202020204" pitchFamily="34" charset="0"/>
                <a:cs typeface="Arial" panose="020B0604020202020204" pitchFamily="34" charset="0"/>
              </a:rPr>
              <a:t> Effects of Smile Intensity on Perceptions of Warmth and Competence	</a:t>
            </a:r>
          </a:p>
          <a:p>
            <a:r>
              <a:rPr lang="en-US" sz="2400" dirty="0">
                <a:latin typeface="Arial" panose="020B0604020202020204" pitchFamily="34" charset="0"/>
                <a:cs typeface="Arial" panose="020B0604020202020204" pitchFamily="34" charset="0"/>
                <a:hlinkClick r:id="rId7"/>
              </a:rPr>
              <a:t>Bennett et al. (2019)</a:t>
            </a:r>
            <a:r>
              <a:rPr lang="en-US" sz="2400" dirty="0">
                <a:latin typeface="Arial" panose="020B0604020202020204" pitchFamily="34" charset="0"/>
                <a:cs typeface="Arial" panose="020B0604020202020204" pitchFamily="34" charset="0"/>
              </a:rPr>
              <a:t> The impact of perceptions of politician brand warmth and competence on voting intentions</a:t>
            </a:r>
          </a:p>
          <a:p>
            <a:r>
              <a:rPr lang="en-US" sz="2400" dirty="0">
                <a:latin typeface="Arial" panose="020B0604020202020204" pitchFamily="34" charset="0"/>
                <a:cs typeface="Arial" panose="020B0604020202020204" pitchFamily="34" charset="0"/>
                <a:hlinkClick r:id="rId8"/>
              </a:rPr>
              <a:t>De Boer (2020)</a:t>
            </a:r>
            <a:r>
              <a:rPr lang="en-US" sz="2400" dirty="0">
                <a:latin typeface="Arial" panose="020B0604020202020204" pitchFamily="34" charset="0"/>
                <a:cs typeface="Arial" panose="020B0604020202020204" pitchFamily="34" charset="0"/>
              </a:rPr>
              <a:t> Street-Level Bureaucrats’ Warmth and Competence</a:t>
            </a:r>
          </a:p>
          <a:p>
            <a:r>
              <a:rPr lang="en-US" sz="2400" dirty="0">
                <a:latin typeface="Arial" panose="020B0604020202020204" pitchFamily="34" charset="0"/>
                <a:cs typeface="Arial" panose="020B0604020202020204" pitchFamily="34" charset="0"/>
                <a:hlinkClick r:id="rId9"/>
              </a:rPr>
              <a:t>Rudert et al. (2017)</a:t>
            </a:r>
            <a:r>
              <a:rPr lang="en-US" sz="2400" dirty="0">
                <a:latin typeface="Arial" panose="020B0604020202020204" pitchFamily="34" charset="0"/>
                <a:cs typeface="Arial" panose="020B0604020202020204" pitchFamily="34" charset="0"/>
              </a:rPr>
              <a:t> W&amp;C on moral judgments of social exclusion</a:t>
            </a:r>
          </a:p>
          <a:p>
            <a:r>
              <a:rPr lang="en-US" sz="2400" dirty="0">
                <a:latin typeface="Arial" panose="020B0604020202020204" pitchFamily="34" charset="0"/>
                <a:cs typeface="Arial" panose="020B0604020202020204" pitchFamily="34" charset="0"/>
                <a:hlinkClick r:id="rId10"/>
              </a:rPr>
              <a:t>Chujun et al. (2022)</a:t>
            </a:r>
            <a:r>
              <a:rPr lang="en-US" sz="2400" dirty="0">
                <a:latin typeface="Arial" panose="020B0604020202020204" pitchFamily="34" charset="0"/>
                <a:cs typeface="Arial" panose="020B0604020202020204" pitchFamily="34" charset="0"/>
              </a:rPr>
              <a:t> Mental state impressions from faces</a:t>
            </a:r>
          </a:p>
        </p:txBody>
      </p:sp>
      <p:sp>
        <p:nvSpPr>
          <p:cNvPr id="3" name="Slide Number Placeholder 2">
            <a:extLst>
              <a:ext uri="{FF2B5EF4-FFF2-40B4-BE49-F238E27FC236}">
                <a16:creationId xmlns:a16="http://schemas.microsoft.com/office/drawing/2014/main" id="{F666187F-3107-2A5F-30A5-5C4C610950CF}"/>
              </a:ext>
            </a:extLst>
          </p:cNvPr>
          <p:cNvSpPr>
            <a:spLocks noGrp="1"/>
          </p:cNvSpPr>
          <p:nvPr>
            <p:ph type="sldNum" sz="quarter" idx="12"/>
          </p:nvPr>
        </p:nvSpPr>
        <p:spPr/>
        <p:txBody>
          <a:bodyPr/>
          <a:lstStyle/>
          <a:p>
            <a:fld id="{51CEAAB7-0A54-EC46-B096-84264B42CA3A}" type="slidenum">
              <a:rPr lang="en-US" smtClean="0"/>
              <a:t>4</a:t>
            </a:fld>
            <a:endParaRPr lang="en-US"/>
          </a:p>
        </p:txBody>
      </p:sp>
    </p:spTree>
    <p:extLst>
      <p:ext uri="{BB962C8B-B14F-4D97-AF65-F5344CB8AC3E}">
        <p14:creationId xmlns:p14="http://schemas.microsoft.com/office/powerpoint/2010/main" val="3086810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90BBF3-20A5-EC11-BBD6-1F1845444B93}"/>
              </a:ext>
            </a:extLst>
          </p:cNvPr>
          <p:cNvSpPr>
            <a:spLocks noGrp="1"/>
          </p:cNvSpPr>
          <p:nvPr>
            <p:ph idx="1"/>
          </p:nvPr>
        </p:nvSpPr>
        <p:spPr>
          <a:xfrm>
            <a:off x="318144" y="2336612"/>
            <a:ext cx="11555712" cy="2728447"/>
          </a:xfrm>
        </p:spPr>
        <p:txBody>
          <a:bodyPr/>
          <a:lstStyle/>
          <a:p>
            <a:pPr algn="l"/>
            <a:r>
              <a:rPr lang="en-US" sz="2400" dirty="0">
                <a:latin typeface="Arial" panose="020B0604020202020204" pitchFamily="34" charset="0"/>
                <a:cs typeface="Arial" panose="020B0604020202020204" pitchFamily="34" charset="0"/>
                <a:hlinkClick r:id="rId2"/>
              </a:rPr>
              <a:t>Blanz and Vetter (1999)</a:t>
            </a:r>
            <a:r>
              <a:rPr lang="en-US" sz="2400" dirty="0">
                <a:latin typeface="Arial" panose="020B0604020202020204" pitchFamily="34" charset="0"/>
                <a:cs typeface="Arial" panose="020B0604020202020204" pitchFamily="34" charset="0"/>
              </a:rPr>
              <a:t> </a:t>
            </a:r>
            <a:r>
              <a:rPr lang="en-US" sz="2400" i="0" dirty="0">
                <a:solidFill>
                  <a:srgbClr val="333333"/>
                </a:solidFill>
                <a:effectLst/>
                <a:latin typeface="Arial" panose="020B0604020202020204" pitchFamily="34" charset="0"/>
                <a:cs typeface="Arial" panose="020B0604020202020204" pitchFamily="34" charset="0"/>
              </a:rPr>
              <a:t>A morphable model for the synthesis of 3D faces</a:t>
            </a:r>
          </a:p>
          <a:p>
            <a:r>
              <a:rPr lang="en-US" sz="2400" dirty="0">
                <a:latin typeface="Arial" panose="020B0604020202020204" pitchFamily="34" charset="0"/>
                <a:cs typeface="Arial" panose="020B0604020202020204" pitchFamily="34" charset="0"/>
                <a:hlinkClick r:id="rId3"/>
              </a:rPr>
              <a:t>Todorov et al. (2008)</a:t>
            </a:r>
            <a:r>
              <a:rPr lang="en-US" sz="2400" dirty="0">
                <a:latin typeface="Arial" panose="020B0604020202020204" pitchFamily="34" charset="0"/>
                <a:cs typeface="Arial" panose="020B0604020202020204" pitchFamily="34" charset="0"/>
              </a:rPr>
              <a:t> and </a:t>
            </a:r>
            <a:r>
              <a:rPr lang="en-US" sz="2400" dirty="0">
                <a:latin typeface="Arial" panose="020B0604020202020204" pitchFamily="34" charset="0"/>
                <a:cs typeface="Arial" panose="020B0604020202020204" pitchFamily="34" charset="0"/>
                <a:hlinkClick r:id="rId4"/>
              </a:rPr>
              <a:t>Todorov and Oh (2017)</a:t>
            </a:r>
            <a:r>
              <a:rPr lang="en-US" sz="2400" dirty="0">
                <a:latin typeface="Arial" panose="020B0604020202020204" pitchFamily="34" charset="0"/>
                <a:cs typeface="Arial" panose="020B0604020202020204" pitchFamily="34" charset="0"/>
              </a:rPr>
              <a:t> Trust and dominance</a:t>
            </a:r>
          </a:p>
          <a:p>
            <a:r>
              <a:rPr lang="en-US" sz="2400" dirty="0">
                <a:latin typeface="Arial" panose="020B0604020202020204" pitchFamily="34" charset="0"/>
                <a:cs typeface="Arial" panose="020B0604020202020204" pitchFamily="34" charset="0"/>
                <a:hlinkClick r:id="rId5"/>
              </a:rPr>
              <a:t>Langner et al. (2010)</a:t>
            </a:r>
            <a:r>
              <a:rPr lang="en-US" sz="2400" dirty="0">
                <a:latin typeface="Arial" panose="020B0604020202020204" pitchFamily="34" charset="0"/>
                <a:cs typeface="Arial" panose="020B0604020202020204" pitchFamily="34" charset="0"/>
              </a:rPr>
              <a:t> Radboud faces database </a:t>
            </a:r>
          </a:p>
          <a:p>
            <a:r>
              <a:rPr lang="en-US" sz="2400" dirty="0">
                <a:latin typeface="Arial" panose="020B0604020202020204" pitchFamily="34" charset="0"/>
                <a:cs typeface="Arial" panose="020B0604020202020204" pitchFamily="34" charset="0"/>
                <a:hlinkClick r:id="rId6"/>
              </a:rPr>
              <a:t>Walker et al. (2018)</a:t>
            </a:r>
            <a:r>
              <a:rPr lang="en-US" sz="2400" dirty="0">
                <a:latin typeface="Arial" panose="020B0604020202020204" pitchFamily="34" charset="0"/>
                <a:cs typeface="Arial" panose="020B0604020202020204" pitchFamily="34" charset="0"/>
              </a:rPr>
              <a:t> Basel face database</a:t>
            </a:r>
          </a:p>
          <a:p>
            <a:r>
              <a:rPr lang="en-US" sz="2400" dirty="0">
                <a:latin typeface="Arial" panose="020B0604020202020204" pitchFamily="34" charset="0"/>
                <a:cs typeface="Arial" panose="020B0604020202020204" pitchFamily="34" charset="0"/>
                <a:hlinkClick r:id="rId7"/>
              </a:rPr>
              <a:t>Vetter et al. (2019)</a:t>
            </a:r>
            <a:r>
              <a:rPr lang="en-US" sz="2400" dirty="0">
                <a:latin typeface="Arial" panose="020B0604020202020204" pitchFamily="34" charset="0"/>
                <a:cs typeface="Arial" panose="020B0604020202020204" pitchFamily="34" charset="0"/>
              </a:rPr>
              <a:t> Basel Morphable Face Models - An Open Framework</a:t>
            </a:r>
          </a:p>
        </p:txBody>
      </p:sp>
      <p:sp>
        <p:nvSpPr>
          <p:cNvPr id="4" name="Title 1">
            <a:extLst>
              <a:ext uri="{FF2B5EF4-FFF2-40B4-BE49-F238E27FC236}">
                <a16:creationId xmlns:a16="http://schemas.microsoft.com/office/drawing/2014/main" id="{357AD4ED-B83E-55AE-0E20-27E5F91EAEF1}"/>
              </a:ext>
            </a:extLst>
          </p:cNvPr>
          <p:cNvSpPr txBox="1">
            <a:spLocks/>
          </p:cNvSpPr>
          <p:nvPr/>
        </p:nvSpPr>
        <p:spPr>
          <a:xfrm>
            <a:off x="322523" y="207050"/>
            <a:ext cx="10515600" cy="75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Face modelling and databases</a:t>
            </a:r>
          </a:p>
        </p:txBody>
      </p:sp>
      <p:sp>
        <p:nvSpPr>
          <p:cNvPr id="2" name="Slide Number Placeholder 1">
            <a:extLst>
              <a:ext uri="{FF2B5EF4-FFF2-40B4-BE49-F238E27FC236}">
                <a16:creationId xmlns:a16="http://schemas.microsoft.com/office/drawing/2014/main" id="{2289E6B1-93A0-02C8-82FD-008130FBF95B}"/>
              </a:ext>
            </a:extLst>
          </p:cNvPr>
          <p:cNvSpPr>
            <a:spLocks noGrp="1"/>
          </p:cNvSpPr>
          <p:nvPr>
            <p:ph type="sldNum" sz="quarter" idx="12"/>
          </p:nvPr>
        </p:nvSpPr>
        <p:spPr/>
        <p:txBody>
          <a:bodyPr/>
          <a:lstStyle/>
          <a:p>
            <a:fld id="{51CEAAB7-0A54-EC46-B096-84264B42CA3A}" type="slidenum">
              <a:rPr lang="en-US" smtClean="0"/>
              <a:t>5</a:t>
            </a:fld>
            <a:endParaRPr lang="en-US"/>
          </a:p>
        </p:txBody>
      </p:sp>
    </p:spTree>
    <p:extLst>
      <p:ext uri="{BB962C8B-B14F-4D97-AF65-F5344CB8AC3E}">
        <p14:creationId xmlns:p14="http://schemas.microsoft.com/office/powerpoint/2010/main" val="2404966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4FA0B1-E7D9-848C-D6B1-F793DED23AD0}"/>
              </a:ext>
            </a:extLst>
          </p:cNvPr>
          <p:cNvSpPr txBox="1">
            <a:spLocks/>
          </p:cNvSpPr>
          <p:nvPr/>
        </p:nvSpPr>
        <p:spPr>
          <a:xfrm>
            <a:off x="78683" y="67713"/>
            <a:ext cx="8727860" cy="46166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Todorov et al. (2008)</a:t>
            </a:r>
          </a:p>
        </p:txBody>
      </p:sp>
      <p:pic>
        <p:nvPicPr>
          <p:cNvPr id="2" name="Picture 1">
            <a:extLst>
              <a:ext uri="{FF2B5EF4-FFF2-40B4-BE49-F238E27FC236}">
                <a16:creationId xmlns:a16="http://schemas.microsoft.com/office/drawing/2014/main" id="{4B147A44-6610-56D8-844B-661ABC74556B}"/>
              </a:ext>
            </a:extLst>
          </p:cNvPr>
          <p:cNvPicPr>
            <a:picLocks noChangeAspect="1"/>
          </p:cNvPicPr>
          <p:nvPr/>
        </p:nvPicPr>
        <p:blipFill>
          <a:blip r:embed="rId3"/>
          <a:stretch>
            <a:fillRect/>
          </a:stretch>
        </p:blipFill>
        <p:spPr>
          <a:xfrm>
            <a:off x="189934" y="1024559"/>
            <a:ext cx="1950078" cy="2320593"/>
          </a:xfrm>
          <a:prstGeom prst="rect">
            <a:avLst/>
          </a:prstGeom>
        </p:spPr>
      </p:pic>
      <p:pic>
        <p:nvPicPr>
          <p:cNvPr id="4" name="Picture 3">
            <a:extLst>
              <a:ext uri="{FF2B5EF4-FFF2-40B4-BE49-F238E27FC236}">
                <a16:creationId xmlns:a16="http://schemas.microsoft.com/office/drawing/2014/main" id="{BB66CEA9-E4F4-A849-797C-DC5FDF43032D}"/>
              </a:ext>
            </a:extLst>
          </p:cNvPr>
          <p:cNvPicPr>
            <a:picLocks noChangeAspect="1"/>
          </p:cNvPicPr>
          <p:nvPr/>
        </p:nvPicPr>
        <p:blipFill>
          <a:blip r:embed="rId4"/>
          <a:stretch>
            <a:fillRect/>
          </a:stretch>
        </p:blipFill>
        <p:spPr>
          <a:xfrm>
            <a:off x="2813076" y="1024558"/>
            <a:ext cx="1950078" cy="2320593"/>
          </a:xfrm>
          <a:prstGeom prst="rect">
            <a:avLst/>
          </a:prstGeom>
        </p:spPr>
      </p:pic>
      <p:pic>
        <p:nvPicPr>
          <p:cNvPr id="6" name="Picture 5">
            <a:extLst>
              <a:ext uri="{FF2B5EF4-FFF2-40B4-BE49-F238E27FC236}">
                <a16:creationId xmlns:a16="http://schemas.microsoft.com/office/drawing/2014/main" id="{4E7D3EED-9D3F-1606-2FE7-4B8D3499F908}"/>
              </a:ext>
            </a:extLst>
          </p:cNvPr>
          <p:cNvPicPr>
            <a:picLocks noChangeAspect="1"/>
          </p:cNvPicPr>
          <p:nvPr/>
        </p:nvPicPr>
        <p:blipFill>
          <a:blip r:embed="rId5"/>
          <a:stretch>
            <a:fillRect/>
          </a:stretch>
        </p:blipFill>
        <p:spPr>
          <a:xfrm>
            <a:off x="5478770" y="1057545"/>
            <a:ext cx="1950078" cy="2320593"/>
          </a:xfrm>
          <a:prstGeom prst="rect">
            <a:avLst/>
          </a:prstGeom>
        </p:spPr>
      </p:pic>
      <p:pic>
        <p:nvPicPr>
          <p:cNvPr id="14" name="Picture 13">
            <a:extLst>
              <a:ext uri="{FF2B5EF4-FFF2-40B4-BE49-F238E27FC236}">
                <a16:creationId xmlns:a16="http://schemas.microsoft.com/office/drawing/2014/main" id="{149FF08D-492C-B362-7812-F68E79EDB5D9}"/>
              </a:ext>
            </a:extLst>
          </p:cNvPr>
          <p:cNvPicPr>
            <a:picLocks noChangeAspect="1"/>
          </p:cNvPicPr>
          <p:nvPr/>
        </p:nvPicPr>
        <p:blipFill>
          <a:blip r:embed="rId6"/>
          <a:stretch>
            <a:fillRect/>
          </a:stretch>
        </p:blipFill>
        <p:spPr>
          <a:xfrm>
            <a:off x="183985" y="4035757"/>
            <a:ext cx="1950078" cy="2320593"/>
          </a:xfrm>
          <a:prstGeom prst="rect">
            <a:avLst/>
          </a:prstGeom>
        </p:spPr>
      </p:pic>
      <p:pic>
        <p:nvPicPr>
          <p:cNvPr id="16" name="Picture 15">
            <a:extLst>
              <a:ext uri="{FF2B5EF4-FFF2-40B4-BE49-F238E27FC236}">
                <a16:creationId xmlns:a16="http://schemas.microsoft.com/office/drawing/2014/main" id="{3556FA5E-7BC1-4FC9-F88C-A823A37D0523}"/>
              </a:ext>
            </a:extLst>
          </p:cNvPr>
          <p:cNvPicPr>
            <a:picLocks noChangeAspect="1"/>
          </p:cNvPicPr>
          <p:nvPr/>
        </p:nvPicPr>
        <p:blipFill>
          <a:blip r:embed="rId7"/>
          <a:stretch>
            <a:fillRect/>
          </a:stretch>
        </p:blipFill>
        <p:spPr>
          <a:xfrm>
            <a:off x="2813076" y="4035757"/>
            <a:ext cx="1950078" cy="2320593"/>
          </a:xfrm>
          <a:prstGeom prst="rect">
            <a:avLst/>
          </a:prstGeom>
        </p:spPr>
      </p:pic>
      <p:pic>
        <p:nvPicPr>
          <p:cNvPr id="18" name="Picture 17">
            <a:extLst>
              <a:ext uri="{FF2B5EF4-FFF2-40B4-BE49-F238E27FC236}">
                <a16:creationId xmlns:a16="http://schemas.microsoft.com/office/drawing/2014/main" id="{1C56E956-3B85-7703-2E21-19863CE4D573}"/>
              </a:ext>
            </a:extLst>
          </p:cNvPr>
          <p:cNvPicPr>
            <a:picLocks noChangeAspect="1"/>
          </p:cNvPicPr>
          <p:nvPr/>
        </p:nvPicPr>
        <p:blipFill>
          <a:blip r:embed="rId8"/>
          <a:stretch>
            <a:fillRect/>
          </a:stretch>
        </p:blipFill>
        <p:spPr>
          <a:xfrm>
            <a:off x="5478770" y="4038615"/>
            <a:ext cx="1950078" cy="2320593"/>
          </a:xfrm>
          <a:prstGeom prst="rect">
            <a:avLst/>
          </a:prstGeom>
        </p:spPr>
      </p:pic>
      <p:sp>
        <p:nvSpPr>
          <p:cNvPr id="22" name="TextBox 21">
            <a:extLst>
              <a:ext uri="{FF2B5EF4-FFF2-40B4-BE49-F238E27FC236}">
                <a16:creationId xmlns:a16="http://schemas.microsoft.com/office/drawing/2014/main" id="{02325C7E-E0F1-528C-ECC6-3337EA4D9542}"/>
              </a:ext>
            </a:extLst>
          </p:cNvPr>
          <p:cNvSpPr txBox="1"/>
          <p:nvPr/>
        </p:nvSpPr>
        <p:spPr>
          <a:xfrm>
            <a:off x="423454" y="6429442"/>
            <a:ext cx="829491"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-8 SD</a:t>
            </a:r>
            <a:endParaRPr lang="en-US" dirty="0"/>
          </a:p>
        </p:txBody>
      </p:sp>
      <p:sp>
        <p:nvSpPr>
          <p:cNvPr id="23" name="TextBox 22">
            <a:extLst>
              <a:ext uri="{FF2B5EF4-FFF2-40B4-BE49-F238E27FC236}">
                <a16:creationId xmlns:a16="http://schemas.microsoft.com/office/drawing/2014/main" id="{1D437B98-AAD5-10D8-FD6B-03F8C0B3AEB0}"/>
              </a:ext>
            </a:extLst>
          </p:cNvPr>
          <p:cNvSpPr txBox="1"/>
          <p:nvPr/>
        </p:nvSpPr>
        <p:spPr>
          <a:xfrm>
            <a:off x="3347687" y="6429442"/>
            <a:ext cx="829491"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0 SD</a:t>
            </a:r>
            <a:endParaRPr lang="en-US" dirty="0"/>
          </a:p>
        </p:txBody>
      </p:sp>
      <p:sp>
        <p:nvSpPr>
          <p:cNvPr id="25" name="TextBox 24">
            <a:extLst>
              <a:ext uri="{FF2B5EF4-FFF2-40B4-BE49-F238E27FC236}">
                <a16:creationId xmlns:a16="http://schemas.microsoft.com/office/drawing/2014/main" id="{EB0F7D84-7A9F-5270-1A8F-51231E254919}"/>
              </a:ext>
            </a:extLst>
          </p:cNvPr>
          <p:cNvSpPr txBox="1"/>
          <p:nvPr/>
        </p:nvSpPr>
        <p:spPr>
          <a:xfrm>
            <a:off x="6271920" y="6429442"/>
            <a:ext cx="829491"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8 SD</a:t>
            </a:r>
            <a:endParaRPr lang="en-US" dirty="0"/>
          </a:p>
        </p:txBody>
      </p:sp>
      <p:sp>
        <p:nvSpPr>
          <p:cNvPr id="27" name="TextBox 26">
            <a:extLst>
              <a:ext uri="{FF2B5EF4-FFF2-40B4-BE49-F238E27FC236}">
                <a16:creationId xmlns:a16="http://schemas.microsoft.com/office/drawing/2014/main" id="{07378D50-039F-E589-5E21-445B02B35058}"/>
              </a:ext>
            </a:extLst>
          </p:cNvPr>
          <p:cNvSpPr txBox="1"/>
          <p:nvPr/>
        </p:nvSpPr>
        <p:spPr>
          <a:xfrm>
            <a:off x="0" y="3447260"/>
            <a:ext cx="2481636"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Trustworthiness</a:t>
            </a:r>
            <a:endParaRPr lang="en-US" dirty="0"/>
          </a:p>
        </p:txBody>
      </p:sp>
      <p:sp>
        <p:nvSpPr>
          <p:cNvPr id="28" name="TextBox 27">
            <a:extLst>
              <a:ext uri="{FF2B5EF4-FFF2-40B4-BE49-F238E27FC236}">
                <a16:creationId xmlns:a16="http://schemas.microsoft.com/office/drawing/2014/main" id="{9A26918C-FDB7-B6F5-4C89-DE41DDD7EBD7}"/>
              </a:ext>
            </a:extLst>
          </p:cNvPr>
          <p:cNvSpPr txBox="1"/>
          <p:nvPr/>
        </p:nvSpPr>
        <p:spPr>
          <a:xfrm>
            <a:off x="78683" y="595880"/>
            <a:ext cx="1955857"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Dominance</a:t>
            </a:r>
            <a:endParaRPr lang="en-US" sz="2400" dirty="0"/>
          </a:p>
        </p:txBody>
      </p:sp>
      <p:sp>
        <p:nvSpPr>
          <p:cNvPr id="7" name="Slide Number Placeholder 6">
            <a:extLst>
              <a:ext uri="{FF2B5EF4-FFF2-40B4-BE49-F238E27FC236}">
                <a16:creationId xmlns:a16="http://schemas.microsoft.com/office/drawing/2014/main" id="{FD8D8867-4FD2-0F6B-21E7-042EE91AE2A3}"/>
              </a:ext>
            </a:extLst>
          </p:cNvPr>
          <p:cNvSpPr>
            <a:spLocks noGrp="1"/>
          </p:cNvSpPr>
          <p:nvPr>
            <p:ph type="sldNum" sz="quarter" idx="12"/>
          </p:nvPr>
        </p:nvSpPr>
        <p:spPr/>
        <p:txBody>
          <a:bodyPr/>
          <a:lstStyle/>
          <a:p>
            <a:fld id="{51CEAAB7-0A54-EC46-B096-84264B42CA3A}" type="slidenum">
              <a:rPr lang="en-US" smtClean="0"/>
              <a:t>6</a:t>
            </a:fld>
            <a:endParaRPr lang="en-US"/>
          </a:p>
        </p:txBody>
      </p:sp>
      <p:pic>
        <p:nvPicPr>
          <p:cNvPr id="8" name="Picture 7" descr="Timeline&#10;&#10;Description automatically generated">
            <a:extLst>
              <a:ext uri="{FF2B5EF4-FFF2-40B4-BE49-F238E27FC236}">
                <a16:creationId xmlns:a16="http://schemas.microsoft.com/office/drawing/2014/main" id="{BA1F5043-2160-7655-6E2E-866BA72C5B98}"/>
              </a:ext>
            </a:extLst>
          </p:cNvPr>
          <p:cNvPicPr>
            <a:picLocks noChangeAspect="1"/>
          </p:cNvPicPr>
          <p:nvPr/>
        </p:nvPicPr>
        <p:blipFill>
          <a:blip r:embed="rId9"/>
          <a:stretch>
            <a:fillRect/>
          </a:stretch>
        </p:blipFill>
        <p:spPr>
          <a:xfrm>
            <a:off x="7705434" y="321839"/>
            <a:ext cx="4170879" cy="5874935"/>
          </a:xfrm>
          <a:prstGeom prst="rect">
            <a:avLst/>
          </a:prstGeom>
        </p:spPr>
      </p:pic>
    </p:spTree>
    <p:extLst>
      <p:ext uri="{BB962C8B-B14F-4D97-AF65-F5344CB8AC3E}">
        <p14:creationId xmlns:p14="http://schemas.microsoft.com/office/powerpoint/2010/main" val="69513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4FA0B1-E7D9-848C-D6B1-F793DED23AD0}"/>
              </a:ext>
            </a:extLst>
          </p:cNvPr>
          <p:cNvSpPr txBox="1">
            <a:spLocks/>
          </p:cNvSpPr>
          <p:nvPr/>
        </p:nvSpPr>
        <p:spPr>
          <a:xfrm>
            <a:off x="270271" y="101399"/>
            <a:ext cx="10515600" cy="7590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Langner et al. (2010) – Radboud faces database</a:t>
            </a:r>
          </a:p>
        </p:txBody>
      </p:sp>
      <p:pic>
        <p:nvPicPr>
          <p:cNvPr id="11" name="Picture 10">
            <a:extLst>
              <a:ext uri="{FF2B5EF4-FFF2-40B4-BE49-F238E27FC236}">
                <a16:creationId xmlns:a16="http://schemas.microsoft.com/office/drawing/2014/main" id="{F9B3786B-3656-E914-6D79-D3FDBC248E82}"/>
              </a:ext>
            </a:extLst>
          </p:cNvPr>
          <p:cNvPicPr>
            <a:picLocks noChangeAspect="1"/>
          </p:cNvPicPr>
          <p:nvPr/>
        </p:nvPicPr>
        <p:blipFill>
          <a:blip r:embed="rId2"/>
          <a:stretch>
            <a:fillRect/>
          </a:stretch>
        </p:blipFill>
        <p:spPr>
          <a:xfrm>
            <a:off x="112429" y="748361"/>
            <a:ext cx="8050278" cy="5790551"/>
          </a:xfrm>
          <a:prstGeom prst="rect">
            <a:avLst/>
          </a:prstGeom>
        </p:spPr>
      </p:pic>
      <p:sp>
        <p:nvSpPr>
          <p:cNvPr id="2" name="Slide Number Placeholder 1">
            <a:extLst>
              <a:ext uri="{FF2B5EF4-FFF2-40B4-BE49-F238E27FC236}">
                <a16:creationId xmlns:a16="http://schemas.microsoft.com/office/drawing/2014/main" id="{7207FC3D-CDC7-05B7-C5C7-F98457CA7B43}"/>
              </a:ext>
            </a:extLst>
          </p:cNvPr>
          <p:cNvSpPr>
            <a:spLocks noGrp="1"/>
          </p:cNvSpPr>
          <p:nvPr>
            <p:ph type="sldNum" sz="quarter" idx="12"/>
          </p:nvPr>
        </p:nvSpPr>
        <p:spPr/>
        <p:txBody>
          <a:bodyPr/>
          <a:lstStyle/>
          <a:p>
            <a:fld id="{51CEAAB7-0A54-EC46-B096-84264B42CA3A}" type="slidenum">
              <a:rPr lang="en-US" smtClean="0"/>
              <a:t>7</a:t>
            </a:fld>
            <a:endParaRPr lang="en-US"/>
          </a:p>
        </p:txBody>
      </p:sp>
      <p:sp>
        <p:nvSpPr>
          <p:cNvPr id="4" name="Content Placeholder 2">
            <a:extLst>
              <a:ext uri="{FF2B5EF4-FFF2-40B4-BE49-F238E27FC236}">
                <a16:creationId xmlns:a16="http://schemas.microsoft.com/office/drawing/2014/main" id="{8DCE747B-C76C-1541-F3BB-FCB49F61B46E}"/>
              </a:ext>
            </a:extLst>
          </p:cNvPr>
          <p:cNvSpPr>
            <a:spLocks noGrp="1"/>
          </p:cNvSpPr>
          <p:nvPr>
            <p:ph idx="1"/>
          </p:nvPr>
        </p:nvSpPr>
        <p:spPr>
          <a:xfrm>
            <a:off x="8162707" y="1027059"/>
            <a:ext cx="4029293" cy="5345192"/>
          </a:xfrm>
        </p:spPr>
        <p:txBody>
          <a:bodyPr>
            <a:normAutofit/>
          </a:bodyPr>
          <a:lstStyle/>
          <a:p>
            <a:r>
              <a:rPr lang="en-US" dirty="0">
                <a:latin typeface="Arial" panose="020B0604020202020204" pitchFamily="34" charset="0"/>
                <a:cs typeface="Arial" panose="020B0604020202020204" pitchFamily="34" charset="0"/>
              </a:rPr>
              <a:t>49 models, adults and children</a:t>
            </a:r>
          </a:p>
          <a:p>
            <a:r>
              <a:rPr lang="en-US" dirty="0">
                <a:latin typeface="Arial" panose="020B0604020202020204" pitchFamily="34" charset="0"/>
                <a:cs typeface="Arial" panose="020B0604020202020204" pitchFamily="34" charset="0"/>
              </a:rPr>
              <a:t>276 students rated – each validated 9 models</a:t>
            </a:r>
          </a:p>
          <a:p>
            <a:r>
              <a:rPr lang="en-US" dirty="0">
                <a:latin typeface="Arial" panose="020B0604020202020204" pitchFamily="34" charset="0"/>
                <a:cs typeface="Arial" panose="020B0604020202020204" pitchFamily="34" charset="0"/>
              </a:rPr>
              <a:t>1-5 scale:</a:t>
            </a:r>
          </a:p>
          <a:p>
            <a:pPr lvl="1"/>
            <a:r>
              <a:rPr lang="en-US" dirty="0">
                <a:latin typeface="Arial" panose="020B0604020202020204" pitchFamily="34" charset="0"/>
                <a:cs typeface="Arial" panose="020B0604020202020204" pitchFamily="34" charset="0"/>
              </a:rPr>
              <a:t>Attractiveness</a:t>
            </a:r>
          </a:p>
          <a:p>
            <a:pPr lvl="1"/>
            <a:r>
              <a:rPr lang="en-US" dirty="0">
                <a:latin typeface="Arial" panose="020B0604020202020204" pitchFamily="34" charset="0"/>
                <a:cs typeface="Arial" panose="020B0604020202020204" pitchFamily="34" charset="0"/>
              </a:rPr>
              <a:t>Expression</a:t>
            </a:r>
          </a:p>
          <a:p>
            <a:pPr lvl="1"/>
            <a:r>
              <a:rPr lang="en-US" dirty="0">
                <a:latin typeface="Arial" panose="020B0604020202020204" pitchFamily="34" charset="0"/>
                <a:cs typeface="Arial" panose="020B0604020202020204" pitchFamily="34" charset="0"/>
              </a:rPr>
              <a:t>Intensity</a:t>
            </a:r>
          </a:p>
          <a:p>
            <a:pPr lvl="1"/>
            <a:r>
              <a:rPr lang="en-US" dirty="0">
                <a:latin typeface="Arial" panose="020B0604020202020204" pitchFamily="34" charset="0"/>
                <a:cs typeface="Arial" panose="020B0604020202020204" pitchFamily="34" charset="0"/>
              </a:rPr>
              <a:t>Clarity</a:t>
            </a:r>
          </a:p>
          <a:p>
            <a:pPr lvl="1"/>
            <a:r>
              <a:rPr lang="en-US" dirty="0">
                <a:latin typeface="Arial" panose="020B0604020202020204" pitchFamily="34" charset="0"/>
                <a:cs typeface="Arial" panose="020B0604020202020204" pitchFamily="34" charset="0"/>
              </a:rPr>
              <a:t>Genuineness</a:t>
            </a:r>
          </a:p>
          <a:p>
            <a:pPr lvl="1"/>
            <a:r>
              <a:rPr lang="en-US" dirty="0">
                <a:latin typeface="Arial" panose="020B0604020202020204" pitchFamily="34" charset="0"/>
                <a:cs typeface="Arial" panose="020B0604020202020204" pitchFamily="34" charset="0"/>
              </a:rPr>
              <a:t>Valence</a:t>
            </a:r>
          </a:p>
        </p:txBody>
      </p:sp>
    </p:spTree>
    <p:extLst>
      <p:ext uri="{BB962C8B-B14F-4D97-AF65-F5344CB8AC3E}">
        <p14:creationId xmlns:p14="http://schemas.microsoft.com/office/powerpoint/2010/main" val="2120925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C4FA0B1-E7D9-848C-D6B1-F793DED23AD0}"/>
              </a:ext>
            </a:extLst>
          </p:cNvPr>
          <p:cNvSpPr txBox="1">
            <a:spLocks/>
          </p:cNvSpPr>
          <p:nvPr/>
        </p:nvSpPr>
        <p:spPr>
          <a:xfrm>
            <a:off x="270271" y="101399"/>
            <a:ext cx="10515600" cy="75900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Langner et al. (2010) – Radboud faces database</a:t>
            </a:r>
          </a:p>
        </p:txBody>
      </p:sp>
      <p:pic>
        <p:nvPicPr>
          <p:cNvPr id="2" name="Picture 1">
            <a:extLst>
              <a:ext uri="{FF2B5EF4-FFF2-40B4-BE49-F238E27FC236}">
                <a16:creationId xmlns:a16="http://schemas.microsoft.com/office/drawing/2014/main" id="{A82A4666-D030-7E4D-2122-9D8B1F98865D}"/>
              </a:ext>
            </a:extLst>
          </p:cNvPr>
          <p:cNvPicPr>
            <a:picLocks noChangeAspect="1"/>
          </p:cNvPicPr>
          <p:nvPr/>
        </p:nvPicPr>
        <p:blipFill>
          <a:blip r:embed="rId2"/>
          <a:stretch>
            <a:fillRect/>
          </a:stretch>
        </p:blipFill>
        <p:spPr>
          <a:xfrm>
            <a:off x="1872881" y="1229068"/>
            <a:ext cx="8446237" cy="4781314"/>
          </a:xfrm>
          <a:prstGeom prst="rect">
            <a:avLst/>
          </a:prstGeom>
        </p:spPr>
      </p:pic>
      <p:sp>
        <p:nvSpPr>
          <p:cNvPr id="4" name="Slide Number Placeholder 3">
            <a:extLst>
              <a:ext uri="{FF2B5EF4-FFF2-40B4-BE49-F238E27FC236}">
                <a16:creationId xmlns:a16="http://schemas.microsoft.com/office/drawing/2014/main" id="{8EF3CF28-7CE1-C0F3-8CB1-3ECFEE270274}"/>
              </a:ext>
            </a:extLst>
          </p:cNvPr>
          <p:cNvSpPr>
            <a:spLocks noGrp="1"/>
          </p:cNvSpPr>
          <p:nvPr>
            <p:ph type="sldNum" sz="quarter" idx="12"/>
          </p:nvPr>
        </p:nvSpPr>
        <p:spPr/>
        <p:txBody>
          <a:bodyPr/>
          <a:lstStyle/>
          <a:p>
            <a:fld id="{51CEAAB7-0A54-EC46-B096-84264B42CA3A}" type="slidenum">
              <a:rPr lang="en-US" smtClean="0"/>
              <a:t>8</a:t>
            </a:fld>
            <a:endParaRPr lang="en-US"/>
          </a:p>
        </p:txBody>
      </p:sp>
    </p:spTree>
    <p:extLst>
      <p:ext uri="{BB962C8B-B14F-4D97-AF65-F5344CB8AC3E}">
        <p14:creationId xmlns:p14="http://schemas.microsoft.com/office/powerpoint/2010/main" val="3337625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57AD4ED-B83E-55AE-0E20-27E5F91EAEF1}"/>
              </a:ext>
            </a:extLst>
          </p:cNvPr>
          <p:cNvSpPr txBox="1">
            <a:spLocks/>
          </p:cNvSpPr>
          <p:nvPr/>
        </p:nvSpPr>
        <p:spPr>
          <a:xfrm>
            <a:off x="113517" y="25524"/>
            <a:ext cx="10515600" cy="759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latin typeface="Arial" panose="020B0604020202020204" pitchFamily="34" charset="0"/>
                <a:cs typeface="Arial" panose="020B0604020202020204" pitchFamily="34" charset="0"/>
              </a:rPr>
              <a:t>Rudert et al. (2017)</a:t>
            </a:r>
          </a:p>
        </p:txBody>
      </p:sp>
      <p:pic>
        <p:nvPicPr>
          <p:cNvPr id="3" name="Picture 2">
            <a:extLst>
              <a:ext uri="{FF2B5EF4-FFF2-40B4-BE49-F238E27FC236}">
                <a16:creationId xmlns:a16="http://schemas.microsoft.com/office/drawing/2014/main" id="{AF174A8A-3B62-02B3-4920-DEBA063687F0}"/>
              </a:ext>
            </a:extLst>
          </p:cNvPr>
          <p:cNvPicPr>
            <a:picLocks noChangeAspect="1"/>
          </p:cNvPicPr>
          <p:nvPr/>
        </p:nvPicPr>
        <p:blipFill>
          <a:blip r:embed="rId2"/>
          <a:stretch>
            <a:fillRect/>
          </a:stretch>
        </p:blipFill>
        <p:spPr>
          <a:xfrm>
            <a:off x="1719973" y="852839"/>
            <a:ext cx="8281015" cy="5891950"/>
          </a:xfrm>
          <a:prstGeom prst="rect">
            <a:avLst/>
          </a:prstGeom>
        </p:spPr>
      </p:pic>
      <p:sp>
        <p:nvSpPr>
          <p:cNvPr id="2" name="Slide Number Placeholder 1">
            <a:extLst>
              <a:ext uri="{FF2B5EF4-FFF2-40B4-BE49-F238E27FC236}">
                <a16:creationId xmlns:a16="http://schemas.microsoft.com/office/drawing/2014/main" id="{F0BBF4E5-BA0E-050F-F454-BE1452C491A6}"/>
              </a:ext>
            </a:extLst>
          </p:cNvPr>
          <p:cNvSpPr>
            <a:spLocks noGrp="1"/>
          </p:cNvSpPr>
          <p:nvPr>
            <p:ph type="sldNum" sz="quarter" idx="12"/>
          </p:nvPr>
        </p:nvSpPr>
        <p:spPr/>
        <p:txBody>
          <a:bodyPr/>
          <a:lstStyle/>
          <a:p>
            <a:fld id="{51CEAAB7-0A54-EC46-B096-84264B42CA3A}" type="slidenum">
              <a:rPr lang="en-US" smtClean="0"/>
              <a:t>9</a:t>
            </a:fld>
            <a:endParaRPr lang="en-US"/>
          </a:p>
        </p:txBody>
      </p:sp>
    </p:spTree>
    <p:extLst>
      <p:ext uri="{BB962C8B-B14F-4D97-AF65-F5344CB8AC3E}">
        <p14:creationId xmlns:p14="http://schemas.microsoft.com/office/powerpoint/2010/main" val="3517296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88072</TotalTime>
  <Words>743</Words>
  <Application>Microsoft Macintosh PowerPoint</Application>
  <PresentationFormat>Widescreen</PresentationFormat>
  <Paragraphs>166</Paragraphs>
  <Slides>27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ElsevierGulliver</vt:lpstr>
      <vt:lpstr>Office Theme</vt:lpstr>
      <vt:lpstr>Supernormal stimuli, W&amp;C and RI</vt:lpstr>
      <vt:lpstr>Supernormal stimuli and peak-shift effect</vt:lpstr>
      <vt:lpstr>SNS in humans</vt:lpstr>
      <vt:lpstr>Warmth and competence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Rational inattention for SNS</dc:title>
  <dc:creator>Mihai Toma</dc:creator>
  <cp:lastModifiedBy>Mihai Toma</cp:lastModifiedBy>
  <cp:revision>144</cp:revision>
  <dcterms:created xsi:type="dcterms:W3CDTF">2023-01-04T08:36:33Z</dcterms:created>
  <dcterms:modified xsi:type="dcterms:W3CDTF">2023-03-20T17:18:03Z</dcterms:modified>
</cp:coreProperties>
</file>